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65" r:id="rId3"/>
    <p:sldId id="257" r:id="rId4"/>
    <p:sldId id="258" r:id="rId5"/>
    <p:sldId id="259" r:id="rId6"/>
    <p:sldId id="267" r:id="rId7"/>
    <p:sldId id="260" r:id="rId8"/>
    <p:sldId id="261" r:id="rId9"/>
    <p:sldId id="262" r:id="rId10"/>
    <p:sldId id="263" r:id="rId11"/>
    <p:sldId id="264" r:id="rId12"/>
    <p:sldId id="266" r:id="rId13"/>
  </p:sldIdLst>
  <p:sldSz cx="14630400" cy="8229600"/>
  <p:notesSz cx="8229600" cy="14630400"/>
  <p:embeddedFontLst>
    <p:embeddedFont>
      <p:font typeface="Barlow" panose="00000500000000000000" pitchFamily="2" charset="0"/>
      <p:regular r:id="rId15"/>
      <p:bold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5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55906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000604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321219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718587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2888275" y="2257325"/>
            <a:ext cx="9618109" cy="1892618"/>
          </a:xfrm>
          <a:prstGeom prst="rect">
            <a:avLst/>
          </a:prstGeom>
          <a:noFill/>
          <a:ln/>
        </p:spPr>
        <p:txBody>
          <a:bodyPr wrap="square" lIns="0" tIns="0" rIns="0" bIns="0" rtlCol="0" anchor="t"/>
          <a:lstStyle/>
          <a:p>
            <a:pPr marL="0" indent="0">
              <a:lnSpc>
                <a:spcPts val="7450"/>
              </a:lnSpc>
              <a:buNone/>
            </a:pPr>
            <a:r>
              <a:rPr lang="en-US" sz="5950" b="1" dirty="0">
                <a:solidFill>
                  <a:srgbClr val="F0FCFF"/>
                </a:solidFill>
                <a:latin typeface="Spline Sans Bold" pitchFamily="34" charset="0"/>
                <a:ea typeface="Spline Sans Bold" pitchFamily="34" charset="-122"/>
                <a:cs typeface="Spline Sans Bold" pitchFamily="34" charset="-120"/>
              </a:rPr>
              <a:t>Data Visualization in Python</a:t>
            </a:r>
          </a:p>
          <a:p>
            <a:pPr marL="0" indent="0">
              <a:lnSpc>
                <a:spcPts val="7450"/>
              </a:lnSpc>
              <a:buNone/>
            </a:pPr>
            <a:endParaRPr lang="en-US" sz="5950" dirty="0"/>
          </a:p>
        </p:txBody>
      </p:sp>
      <p:sp>
        <p:nvSpPr>
          <p:cNvPr id="4" name="Text 1"/>
          <p:cNvSpPr/>
          <p:nvPr/>
        </p:nvSpPr>
        <p:spPr>
          <a:xfrm>
            <a:off x="4772830" y="4359221"/>
            <a:ext cx="5848997" cy="1975247"/>
          </a:xfrm>
          <a:prstGeom prst="rect">
            <a:avLst/>
          </a:prstGeom>
          <a:noFill/>
          <a:ln/>
        </p:spPr>
        <p:txBody>
          <a:bodyPr wrap="square" lIns="0" tIns="0" rIns="0" bIns="0" rtlCol="0" anchor="t"/>
          <a:lstStyle/>
          <a:p>
            <a:pPr marL="0" indent="0">
              <a:lnSpc>
                <a:spcPts val="3100"/>
              </a:lnSpc>
              <a:buNone/>
            </a:pPr>
            <a:r>
              <a:rPr lang="en-US" sz="2200" dirty="0">
                <a:solidFill>
                  <a:srgbClr val="E0E4E6"/>
                </a:solidFill>
                <a:latin typeface="Barlow" pitchFamily="34" charset="0"/>
              </a:rPr>
              <a:t>Rakshith M                               1BY21CS146</a:t>
            </a:r>
          </a:p>
          <a:p>
            <a:pPr marL="0" indent="0">
              <a:lnSpc>
                <a:spcPts val="3100"/>
              </a:lnSpc>
              <a:buNone/>
            </a:pPr>
            <a:r>
              <a:rPr lang="en-US" sz="2200" dirty="0">
                <a:solidFill>
                  <a:srgbClr val="E0E4E6"/>
                </a:solidFill>
                <a:latin typeface="Barlow" pitchFamily="34" charset="0"/>
              </a:rPr>
              <a:t>Sai </a:t>
            </a:r>
            <a:r>
              <a:rPr lang="en-US" sz="2200" dirty="0" err="1">
                <a:solidFill>
                  <a:srgbClr val="E0E4E6"/>
                </a:solidFill>
                <a:latin typeface="Barlow" pitchFamily="34" charset="0"/>
              </a:rPr>
              <a:t>Sathvika</a:t>
            </a:r>
            <a:r>
              <a:rPr lang="en-US" sz="2200" dirty="0">
                <a:solidFill>
                  <a:srgbClr val="E0E4E6"/>
                </a:solidFill>
                <a:latin typeface="Barlow" pitchFamily="34" charset="0"/>
              </a:rPr>
              <a:t> 		     1BY21CS159</a:t>
            </a:r>
          </a:p>
          <a:p>
            <a:pPr marL="0" indent="0">
              <a:lnSpc>
                <a:spcPts val="3100"/>
              </a:lnSpc>
              <a:buNone/>
            </a:pPr>
            <a:r>
              <a:rPr lang="en-US" sz="2200" dirty="0">
                <a:solidFill>
                  <a:srgbClr val="E0E4E6"/>
                </a:solidFill>
                <a:latin typeface="Barlow" pitchFamily="34" charset="0"/>
              </a:rPr>
              <a:t>Shaik Sania		     1BY21CS169</a:t>
            </a:r>
          </a:p>
          <a:p>
            <a:pPr marL="0" indent="0">
              <a:lnSpc>
                <a:spcPts val="3100"/>
              </a:lnSpc>
              <a:buNone/>
            </a:pPr>
            <a:r>
              <a:rPr lang="en-US" sz="2200" dirty="0">
                <a:solidFill>
                  <a:srgbClr val="E0E4E6"/>
                </a:solidFill>
                <a:latin typeface="Barlow" pitchFamily="34" charset="0"/>
              </a:rPr>
              <a:t>Syed Adil  		     1BY21CS197</a:t>
            </a:r>
            <a:endParaRPr lang="en-US" sz="2200" dirty="0"/>
          </a:p>
        </p:txBody>
      </p:sp>
      <p:sp>
        <p:nvSpPr>
          <p:cNvPr id="7" name="Text 4"/>
          <p:cNvSpPr/>
          <p:nvPr/>
        </p:nvSpPr>
        <p:spPr>
          <a:xfrm>
            <a:off x="1382316" y="6156722"/>
            <a:ext cx="1649611" cy="431959"/>
          </a:xfrm>
          <a:prstGeom prst="rect">
            <a:avLst/>
          </a:prstGeom>
          <a:noFill/>
          <a:ln/>
        </p:spPr>
        <p:txBody>
          <a:bodyPr wrap="none" lIns="0" tIns="0" rIns="0" bIns="0" rtlCol="0" anchor="t"/>
          <a:lstStyle/>
          <a:p>
            <a:pPr marL="0" indent="0" algn="l">
              <a:lnSpc>
                <a:spcPts val="3400"/>
              </a:lnSpc>
              <a:buNone/>
            </a:pPr>
            <a:endParaRPr lang="en-US" sz="2400" dirty="0"/>
          </a:p>
        </p:txBody>
      </p:sp>
      <p:sp>
        <p:nvSpPr>
          <p:cNvPr id="5" name="Rectangle 4">
            <a:extLst>
              <a:ext uri="{FF2B5EF4-FFF2-40B4-BE49-F238E27FC236}">
                <a16:creationId xmlns:a16="http://schemas.microsoft.com/office/drawing/2014/main" id="{BF102CA9-825A-F843-D53B-EB495F3AB0B9}"/>
              </a:ext>
            </a:extLst>
          </p:cNvPr>
          <p:cNvSpPr/>
          <p:nvPr/>
        </p:nvSpPr>
        <p:spPr>
          <a:xfrm>
            <a:off x="12751713" y="7772400"/>
            <a:ext cx="1878687" cy="3496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F1DC27A-B421-3288-0F33-B71234E3C393}"/>
              </a:ext>
            </a:extLst>
          </p:cNvPr>
          <p:cNvSpPr txBox="1"/>
          <p:nvPr/>
        </p:nvSpPr>
        <p:spPr>
          <a:xfrm>
            <a:off x="5085251" y="3297524"/>
            <a:ext cx="7320774" cy="630942"/>
          </a:xfrm>
          <a:prstGeom prst="rect">
            <a:avLst/>
          </a:prstGeom>
          <a:noFill/>
        </p:spPr>
        <p:txBody>
          <a:bodyPr wrap="square">
            <a:spAutoFit/>
          </a:bodyPr>
          <a:lstStyle/>
          <a:p>
            <a:r>
              <a:rPr lang="en-US" sz="3500" b="1" dirty="0">
                <a:solidFill>
                  <a:srgbClr val="F0FCFF"/>
                </a:solidFill>
                <a:latin typeface="Spline Sans Bold" pitchFamily="34" charset="0"/>
                <a:ea typeface="Spline Sans Bold" pitchFamily="34" charset="-122"/>
                <a:cs typeface="Spline Sans Bold" pitchFamily="34" charset="-120"/>
              </a:rPr>
              <a:t>Diabetes Predictive </a:t>
            </a:r>
            <a:endParaRPr lang="en-US" sz="3500" dirty="0"/>
          </a:p>
        </p:txBody>
      </p:sp>
      <p:pic>
        <p:nvPicPr>
          <p:cNvPr id="1026" name="Picture 2" descr="BMS Institute of Technology and Management">
            <a:extLst>
              <a:ext uri="{FF2B5EF4-FFF2-40B4-BE49-F238E27FC236}">
                <a16:creationId xmlns:a16="http://schemas.microsoft.com/office/drawing/2014/main" id="{CA03C972-D887-8ACA-A7BB-6CA99E8F7D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874" y="250546"/>
            <a:ext cx="13671627" cy="15336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56391"/>
          </a:xfrm>
          <a:prstGeom prst="rect">
            <a:avLst/>
          </a:prstGeom>
        </p:spPr>
      </p:pic>
      <p:sp>
        <p:nvSpPr>
          <p:cNvPr id="3" name="Text 0"/>
          <p:cNvSpPr/>
          <p:nvPr/>
        </p:nvSpPr>
        <p:spPr>
          <a:xfrm>
            <a:off x="715804" y="3283625"/>
            <a:ext cx="6418064" cy="568047"/>
          </a:xfrm>
          <a:prstGeom prst="rect">
            <a:avLst/>
          </a:prstGeom>
          <a:noFill/>
          <a:ln/>
        </p:spPr>
        <p:txBody>
          <a:bodyPr wrap="none" lIns="0" tIns="0" rIns="0" bIns="0" rtlCol="0" anchor="t"/>
          <a:lstStyle/>
          <a:p>
            <a:pPr marL="0" indent="0">
              <a:lnSpc>
                <a:spcPts val="4450"/>
              </a:lnSpc>
              <a:buNone/>
            </a:pPr>
            <a:r>
              <a:rPr lang="en-US" sz="3550" b="1" dirty="0">
                <a:solidFill>
                  <a:srgbClr val="F0FCFF"/>
                </a:solidFill>
                <a:latin typeface="Spline Sans Bold" pitchFamily="34" charset="0"/>
                <a:ea typeface="Spline Sans Bold" pitchFamily="34" charset="-122"/>
                <a:cs typeface="Spline Sans Bold" pitchFamily="34" charset="-120"/>
              </a:rPr>
              <a:t>Model Training and Evaluation</a:t>
            </a:r>
            <a:endParaRPr lang="en-US" sz="3550" dirty="0"/>
          </a:p>
        </p:txBody>
      </p:sp>
      <p:sp>
        <p:nvSpPr>
          <p:cNvPr id="4" name="Text 1"/>
          <p:cNvSpPr/>
          <p:nvPr/>
        </p:nvSpPr>
        <p:spPr>
          <a:xfrm>
            <a:off x="715804" y="4158377"/>
            <a:ext cx="13198793" cy="981551"/>
          </a:xfrm>
          <a:prstGeom prst="rect">
            <a:avLst/>
          </a:prstGeom>
          <a:noFill/>
          <a:ln/>
        </p:spPr>
        <p:txBody>
          <a:bodyPr wrap="square" lIns="0" tIns="0" rIns="0" bIns="0" rtlCol="0" anchor="t"/>
          <a:lstStyle/>
          <a:p>
            <a:pPr marL="0" indent="0">
              <a:lnSpc>
                <a:spcPts val="2550"/>
              </a:lnSpc>
              <a:buNone/>
            </a:pPr>
            <a:r>
              <a:rPr lang="en-US" sz="1600" dirty="0">
                <a:solidFill>
                  <a:srgbClr val="E0E4E6"/>
                </a:solidFill>
                <a:latin typeface="Barlow" pitchFamily="34" charset="0"/>
                <a:ea typeface="Barlow" pitchFamily="34" charset="-122"/>
                <a:cs typeface="Barlow" pitchFamily="34" charset="-120"/>
              </a:rPr>
              <a:t>We train a Support Vector Machine (SVM) classifier with a linear kernel and C=10.0. The model is fit on the training data and used to make predictions on the test set. We evaluate the model using several metrics: accuracy score, confusion matrix, and classification report. The model achieves an accuracy of 80.52% on the test set, with slightly lower training accuracy (76.87%), indicating good generalization without overfitting.</a:t>
            </a:r>
            <a:endParaRPr lang="en-US" sz="1600" dirty="0"/>
          </a:p>
        </p:txBody>
      </p:sp>
      <p:sp>
        <p:nvSpPr>
          <p:cNvPr id="5" name="Shape 2"/>
          <p:cNvSpPr/>
          <p:nvPr/>
        </p:nvSpPr>
        <p:spPr>
          <a:xfrm>
            <a:off x="715804" y="5599986"/>
            <a:ext cx="460058" cy="460057"/>
          </a:xfrm>
          <a:prstGeom prst="roundRect">
            <a:avLst>
              <a:gd name="adj" fmla="val 66682"/>
            </a:avLst>
          </a:prstGeom>
          <a:solidFill>
            <a:srgbClr val="0A081B"/>
          </a:solidFill>
          <a:ln w="22860">
            <a:solidFill>
              <a:srgbClr val="16FFBB"/>
            </a:solidFill>
            <a:prstDash val="solid"/>
          </a:ln>
        </p:spPr>
        <p:txBody>
          <a:bodyPr/>
          <a:lstStyle/>
          <a:p>
            <a:endParaRPr lang="en-US"/>
          </a:p>
        </p:txBody>
      </p:sp>
      <p:sp>
        <p:nvSpPr>
          <p:cNvPr id="6" name="Text 3"/>
          <p:cNvSpPr/>
          <p:nvPr/>
        </p:nvSpPr>
        <p:spPr>
          <a:xfrm>
            <a:off x="886897" y="5693688"/>
            <a:ext cx="117872" cy="272653"/>
          </a:xfrm>
          <a:prstGeom prst="rect">
            <a:avLst/>
          </a:prstGeom>
          <a:noFill/>
          <a:ln/>
        </p:spPr>
        <p:txBody>
          <a:bodyPr wrap="none" lIns="0" tIns="0" rIns="0" bIns="0" rtlCol="0" anchor="t"/>
          <a:lstStyle/>
          <a:p>
            <a:pPr marL="0" indent="0" algn="ctr">
              <a:lnSpc>
                <a:spcPts val="2100"/>
              </a:lnSpc>
              <a:buNone/>
            </a:pPr>
            <a:r>
              <a:rPr lang="en-US" sz="2100" b="1" dirty="0">
                <a:solidFill>
                  <a:srgbClr val="E0E4E6"/>
                </a:solidFill>
                <a:latin typeface="Spline Sans Bold" pitchFamily="34" charset="0"/>
                <a:ea typeface="Spline Sans Bold" pitchFamily="34" charset="-122"/>
                <a:cs typeface="Spline Sans Bold" pitchFamily="34" charset="-120"/>
              </a:rPr>
              <a:t>1</a:t>
            </a:r>
            <a:endParaRPr lang="en-US" sz="2100" dirty="0"/>
          </a:p>
        </p:txBody>
      </p:sp>
      <p:sp>
        <p:nvSpPr>
          <p:cNvPr id="7" name="Text 4"/>
          <p:cNvSpPr/>
          <p:nvPr/>
        </p:nvSpPr>
        <p:spPr>
          <a:xfrm>
            <a:off x="1380292" y="5599986"/>
            <a:ext cx="2272308" cy="284083"/>
          </a:xfrm>
          <a:prstGeom prst="rect">
            <a:avLst/>
          </a:prstGeom>
          <a:noFill/>
          <a:ln/>
        </p:spPr>
        <p:txBody>
          <a:bodyPr wrap="none" lIns="0" tIns="0" rIns="0" bIns="0" rtlCol="0" anchor="t"/>
          <a:lstStyle/>
          <a:p>
            <a:pPr marL="0" indent="0">
              <a:lnSpc>
                <a:spcPts val="2200"/>
              </a:lnSpc>
              <a:buNone/>
            </a:pPr>
            <a:r>
              <a:rPr lang="en-US" sz="1750" b="1" dirty="0">
                <a:solidFill>
                  <a:srgbClr val="E0E4E6"/>
                </a:solidFill>
                <a:latin typeface="Spline Sans Bold" pitchFamily="34" charset="0"/>
                <a:ea typeface="Spline Sans Bold" pitchFamily="34" charset="-122"/>
                <a:cs typeface="Spline Sans Bold" pitchFamily="34" charset="-120"/>
              </a:rPr>
              <a:t>Model</a:t>
            </a:r>
            <a:endParaRPr lang="en-US" sz="1750" dirty="0"/>
          </a:p>
        </p:txBody>
      </p:sp>
      <p:sp>
        <p:nvSpPr>
          <p:cNvPr id="8" name="Text 5"/>
          <p:cNvSpPr/>
          <p:nvPr/>
        </p:nvSpPr>
        <p:spPr>
          <a:xfrm>
            <a:off x="1380292" y="6006703"/>
            <a:ext cx="5832753" cy="327184"/>
          </a:xfrm>
          <a:prstGeom prst="rect">
            <a:avLst/>
          </a:prstGeom>
          <a:noFill/>
          <a:ln/>
        </p:spPr>
        <p:txBody>
          <a:bodyPr wrap="none" lIns="0" tIns="0" rIns="0" bIns="0" rtlCol="0" anchor="t"/>
          <a:lstStyle/>
          <a:p>
            <a:pPr marL="0" indent="0">
              <a:lnSpc>
                <a:spcPts val="2550"/>
              </a:lnSpc>
              <a:buNone/>
            </a:pPr>
            <a:r>
              <a:rPr lang="en-US" sz="1600" dirty="0">
                <a:solidFill>
                  <a:srgbClr val="E0E4E6"/>
                </a:solidFill>
                <a:latin typeface="Barlow" pitchFamily="34" charset="0"/>
                <a:ea typeface="Barlow" pitchFamily="34" charset="-122"/>
                <a:cs typeface="Barlow" pitchFamily="34" charset="-120"/>
              </a:rPr>
              <a:t>Support Vector Machine (linear kernel, C=10.0)</a:t>
            </a:r>
            <a:endParaRPr lang="en-US" sz="1600" dirty="0"/>
          </a:p>
        </p:txBody>
      </p:sp>
      <p:sp>
        <p:nvSpPr>
          <p:cNvPr id="9" name="Shape 6"/>
          <p:cNvSpPr/>
          <p:nvPr/>
        </p:nvSpPr>
        <p:spPr>
          <a:xfrm>
            <a:off x="7417475" y="5599986"/>
            <a:ext cx="460058" cy="460057"/>
          </a:xfrm>
          <a:prstGeom prst="roundRect">
            <a:avLst>
              <a:gd name="adj" fmla="val 66682"/>
            </a:avLst>
          </a:prstGeom>
          <a:solidFill>
            <a:srgbClr val="0A081B"/>
          </a:solidFill>
          <a:ln w="22860">
            <a:solidFill>
              <a:srgbClr val="29DDDA"/>
            </a:solidFill>
            <a:prstDash val="solid"/>
          </a:ln>
        </p:spPr>
        <p:txBody>
          <a:bodyPr/>
          <a:lstStyle/>
          <a:p>
            <a:endParaRPr lang="en-US"/>
          </a:p>
        </p:txBody>
      </p:sp>
      <p:sp>
        <p:nvSpPr>
          <p:cNvPr id="10" name="Text 7"/>
          <p:cNvSpPr/>
          <p:nvPr/>
        </p:nvSpPr>
        <p:spPr>
          <a:xfrm>
            <a:off x="7571661" y="5693688"/>
            <a:ext cx="151567" cy="272653"/>
          </a:xfrm>
          <a:prstGeom prst="rect">
            <a:avLst/>
          </a:prstGeom>
          <a:noFill/>
          <a:ln/>
        </p:spPr>
        <p:txBody>
          <a:bodyPr wrap="none" lIns="0" tIns="0" rIns="0" bIns="0" rtlCol="0" anchor="t"/>
          <a:lstStyle/>
          <a:p>
            <a:pPr marL="0" indent="0" algn="ctr">
              <a:lnSpc>
                <a:spcPts val="2100"/>
              </a:lnSpc>
              <a:buNone/>
            </a:pPr>
            <a:r>
              <a:rPr lang="en-US" sz="2100" b="1" dirty="0">
                <a:solidFill>
                  <a:srgbClr val="E0E4E6"/>
                </a:solidFill>
                <a:latin typeface="Spline Sans Bold" pitchFamily="34" charset="0"/>
                <a:ea typeface="Spline Sans Bold" pitchFamily="34" charset="-122"/>
                <a:cs typeface="Spline Sans Bold" pitchFamily="34" charset="-120"/>
              </a:rPr>
              <a:t>2</a:t>
            </a:r>
            <a:endParaRPr lang="en-US" sz="2100" dirty="0"/>
          </a:p>
        </p:txBody>
      </p:sp>
      <p:sp>
        <p:nvSpPr>
          <p:cNvPr id="11" name="Text 8"/>
          <p:cNvSpPr/>
          <p:nvPr/>
        </p:nvSpPr>
        <p:spPr>
          <a:xfrm>
            <a:off x="8081962" y="5599986"/>
            <a:ext cx="2272308" cy="284083"/>
          </a:xfrm>
          <a:prstGeom prst="rect">
            <a:avLst/>
          </a:prstGeom>
          <a:noFill/>
          <a:ln/>
        </p:spPr>
        <p:txBody>
          <a:bodyPr wrap="none" lIns="0" tIns="0" rIns="0" bIns="0" rtlCol="0" anchor="t"/>
          <a:lstStyle/>
          <a:p>
            <a:pPr marL="0" indent="0">
              <a:lnSpc>
                <a:spcPts val="2200"/>
              </a:lnSpc>
              <a:buNone/>
            </a:pPr>
            <a:r>
              <a:rPr lang="en-US" sz="1750" b="1" dirty="0">
                <a:solidFill>
                  <a:srgbClr val="E0E4E6"/>
                </a:solidFill>
                <a:latin typeface="Spline Sans Bold" pitchFamily="34" charset="0"/>
                <a:ea typeface="Spline Sans Bold" pitchFamily="34" charset="-122"/>
                <a:cs typeface="Spline Sans Bold" pitchFamily="34" charset="-120"/>
              </a:rPr>
              <a:t>Accuracy</a:t>
            </a:r>
            <a:endParaRPr lang="en-US" sz="1750" dirty="0"/>
          </a:p>
        </p:txBody>
      </p:sp>
      <p:sp>
        <p:nvSpPr>
          <p:cNvPr id="12" name="Text 9"/>
          <p:cNvSpPr/>
          <p:nvPr/>
        </p:nvSpPr>
        <p:spPr>
          <a:xfrm>
            <a:off x="8081962" y="6006703"/>
            <a:ext cx="5832753" cy="327184"/>
          </a:xfrm>
          <a:prstGeom prst="rect">
            <a:avLst/>
          </a:prstGeom>
          <a:noFill/>
          <a:ln/>
        </p:spPr>
        <p:txBody>
          <a:bodyPr wrap="none" lIns="0" tIns="0" rIns="0" bIns="0" rtlCol="0" anchor="t"/>
          <a:lstStyle/>
          <a:p>
            <a:pPr marL="0" indent="0">
              <a:lnSpc>
                <a:spcPts val="2550"/>
              </a:lnSpc>
              <a:buNone/>
            </a:pPr>
            <a:r>
              <a:rPr lang="en-US" sz="1600" dirty="0">
                <a:solidFill>
                  <a:srgbClr val="E0E4E6"/>
                </a:solidFill>
                <a:latin typeface="Barlow" pitchFamily="34" charset="0"/>
                <a:ea typeface="Barlow" pitchFamily="34" charset="-122"/>
                <a:cs typeface="Barlow" pitchFamily="34" charset="-120"/>
              </a:rPr>
              <a:t>Test: 80.52%, Train: 76.87%</a:t>
            </a:r>
            <a:endParaRPr lang="en-US" sz="1600" dirty="0"/>
          </a:p>
        </p:txBody>
      </p:sp>
      <p:sp>
        <p:nvSpPr>
          <p:cNvPr id="13" name="Shape 10"/>
          <p:cNvSpPr/>
          <p:nvPr/>
        </p:nvSpPr>
        <p:spPr>
          <a:xfrm>
            <a:off x="715804" y="6768346"/>
            <a:ext cx="460058" cy="460057"/>
          </a:xfrm>
          <a:prstGeom prst="roundRect">
            <a:avLst>
              <a:gd name="adj" fmla="val 66682"/>
            </a:avLst>
          </a:prstGeom>
          <a:solidFill>
            <a:srgbClr val="0A081B"/>
          </a:solidFill>
          <a:ln w="22860">
            <a:solidFill>
              <a:srgbClr val="37A7E7"/>
            </a:solidFill>
            <a:prstDash val="solid"/>
          </a:ln>
        </p:spPr>
        <p:txBody>
          <a:bodyPr/>
          <a:lstStyle/>
          <a:p>
            <a:endParaRPr lang="en-US"/>
          </a:p>
        </p:txBody>
      </p:sp>
      <p:sp>
        <p:nvSpPr>
          <p:cNvPr id="14" name="Text 11"/>
          <p:cNvSpPr/>
          <p:nvPr/>
        </p:nvSpPr>
        <p:spPr>
          <a:xfrm>
            <a:off x="865942" y="6862048"/>
            <a:ext cx="159663" cy="272653"/>
          </a:xfrm>
          <a:prstGeom prst="rect">
            <a:avLst/>
          </a:prstGeom>
          <a:noFill/>
          <a:ln/>
        </p:spPr>
        <p:txBody>
          <a:bodyPr wrap="none" lIns="0" tIns="0" rIns="0" bIns="0" rtlCol="0" anchor="t"/>
          <a:lstStyle/>
          <a:p>
            <a:pPr marL="0" indent="0" algn="ctr">
              <a:lnSpc>
                <a:spcPts val="2100"/>
              </a:lnSpc>
              <a:buNone/>
            </a:pPr>
            <a:r>
              <a:rPr lang="en-US" sz="2100" b="1" dirty="0">
                <a:solidFill>
                  <a:srgbClr val="E0E4E6"/>
                </a:solidFill>
                <a:latin typeface="Spline Sans Bold" pitchFamily="34" charset="0"/>
                <a:ea typeface="Spline Sans Bold" pitchFamily="34" charset="-122"/>
                <a:cs typeface="Spline Sans Bold" pitchFamily="34" charset="-120"/>
              </a:rPr>
              <a:t>3</a:t>
            </a:r>
            <a:endParaRPr lang="en-US" sz="2100" dirty="0"/>
          </a:p>
        </p:txBody>
      </p:sp>
      <p:sp>
        <p:nvSpPr>
          <p:cNvPr id="15" name="Text 12"/>
          <p:cNvSpPr/>
          <p:nvPr/>
        </p:nvSpPr>
        <p:spPr>
          <a:xfrm>
            <a:off x="1380292" y="6768346"/>
            <a:ext cx="2272308" cy="284083"/>
          </a:xfrm>
          <a:prstGeom prst="rect">
            <a:avLst/>
          </a:prstGeom>
          <a:noFill/>
          <a:ln/>
        </p:spPr>
        <p:txBody>
          <a:bodyPr wrap="none" lIns="0" tIns="0" rIns="0" bIns="0" rtlCol="0" anchor="t"/>
          <a:lstStyle/>
          <a:p>
            <a:pPr marL="0" indent="0">
              <a:lnSpc>
                <a:spcPts val="2200"/>
              </a:lnSpc>
              <a:buNone/>
            </a:pPr>
            <a:r>
              <a:rPr lang="en-US" sz="1750" b="1" dirty="0">
                <a:solidFill>
                  <a:srgbClr val="E0E4E6"/>
                </a:solidFill>
                <a:latin typeface="Spline Sans Bold" pitchFamily="34" charset="0"/>
                <a:ea typeface="Spline Sans Bold" pitchFamily="34" charset="-122"/>
                <a:cs typeface="Spline Sans Bold" pitchFamily="34" charset="-120"/>
              </a:rPr>
              <a:t>Confusion Matrix</a:t>
            </a:r>
            <a:endParaRPr lang="en-US" sz="1750" dirty="0"/>
          </a:p>
        </p:txBody>
      </p:sp>
      <p:sp>
        <p:nvSpPr>
          <p:cNvPr id="16" name="Text 13"/>
          <p:cNvSpPr/>
          <p:nvPr/>
        </p:nvSpPr>
        <p:spPr>
          <a:xfrm>
            <a:off x="1380292" y="7175063"/>
            <a:ext cx="5832753" cy="327184"/>
          </a:xfrm>
          <a:prstGeom prst="rect">
            <a:avLst/>
          </a:prstGeom>
          <a:noFill/>
          <a:ln/>
        </p:spPr>
        <p:txBody>
          <a:bodyPr wrap="none" lIns="0" tIns="0" rIns="0" bIns="0" rtlCol="0" anchor="t"/>
          <a:lstStyle/>
          <a:p>
            <a:pPr marL="0" indent="0">
              <a:lnSpc>
                <a:spcPts val="2550"/>
              </a:lnSpc>
              <a:buNone/>
            </a:pPr>
            <a:r>
              <a:rPr lang="en-US" sz="1600" dirty="0">
                <a:solidFill>
                  <a:srgbClr val="E0E4E6"/>
                </a:solidFill>
                <a:latin typeface="Barlow" pitchFamily="34" charset="0"/>
                <a:ea typeface="Barlow" pitchFamily="34" charset="-122"/>
                <a:cs typeface="Barlow" pitchFamily="34" charset="-120"/>
              </a:rPr>
              <a:t>[[89 11], [19 35]]</a:t>
            </a:r>
            <a:endParaRPr lang="en-US" sz="1600" dirty="0"/>
          </a:p>
        </p:txBody>
      </p:sp>
      <p:sp>
        <p:nvSpPr>
          <p:cNvPr id="17" name="Shape 14"/>
          <p:cNvSpPr/>
          <p:nvPr/>
        </p:nvSpPr>
        <p:spPr>
          <a:xfrm>
            <a:off x="7417475" y="6768346"/>
            <a:ext cx="460058" cy="460057"/>
          </a:xfrm>
          <a:prstGeom prst="roundRect">
            <a:avLst>
              <a:gd name="adj" fmla="val 66682"/>
            </a:avLst>
          </a:prstGeom>
          <a:solidFill>
            <a:srgbClr val="0A081B"/>
          </a:solidFill>
          <a:ln w="22860">
            <a:solidFill>
              <a:srgbClr val="091231"/>
            </a:solidFill>
            <a:prstDash val="solid"/>
          </a:ln>
        </p:spPr>
        <p:txBody>
          <a:bodyPr/>
          <a:lstStyle/>
          <a:p>
            <a:endParaRPr lang="en-US"/>
          </a:p>
        </p:txBody>
      </p:sp>
      <p:sp>
        <p:nvSpPr>
          <p:cNvPr id="18" name="Text 15"/>
          <p:cNvSpPr/>
          <p:nvPr/>
        </p:nvSpPr>
        <p:spPr>
          <a:xfrm>
            <a:off x="7570470" y="6862048"/>
            <a:ext cx="154067" cy="272653"/>
          </a:xfrm>
          <a:prstGeom prst="rect">
            <a:avLst/>
          </a:prstGeom>
          <a:noFill/>
          <a:ln/>
        </p:spPr>
        <p:txBody>
          <a:bodyPr wrap="none" lIns="0" tIns="0" rIns="0" bIns="0" rtlCol="0" anchor="t"/>
          <a:lstStyle/>
          <a:p>
            <a:pPr marL="0" indent="0" algn="ctr">
              <a:lnSpc>
                <a:spcPts val="2100"/>
              </a:lnSpc>
              <a:buNone/>
            </a:pPr>
            <a:r>
              <a:rPr lang="en-US" sz="2100" b="1" dirty="0">
                <a:solidFill>
                  <a:srgbClr val="E0E4E6"/>
                </a:solidFill>
                <a:latin typeface="Spline Sans Bold" pitchFamily="34" charset="0"/>
                <a:ea typeface="Spline Sans Bold" pitchFamily="34" charset="-122"/>
                <a:cs typeface="Spline Sans Bold" pitchFamily="34" charset="-120"/>
              </a:rPr>
              <a:t>4</a:t>
            </a:r>
            <a:endParaRPr lang="en-US" sz="2100" dirty="0"/>
          </a:p>
        </p:txBody>
      </p:sp>
      <p:sp>
        <p:nvSpPr>
          <p:cNvPr id="19" name="Text 16"/>
          <p:cNvSpPr/>
          <p:nvPr/>
        </p:nvSpPr>
        <p:spPr>
          <a:xfrm>
            <a:off x="8081962" y="6768346"/>
            <a:ext cx="2272308" cy="284083"/>
          </a:xfrm>
          <a:prstGeom prst="rect">
            <a:avLst/>
          </a:prstGeom>
          <a:noFill/>
          <a:ln/>
        </p:spPr>
        <p:txBody>
          <a:bodyPr wrap="none" lIns="0" tIns="0" rIns="0" bIns="0" rtlCol="0" anchor="t"/>
          <a:lstStyle/>
          <a:p>
            <a:pPr marL="0" indent="0">
              <a:lnSpc>
                <a:spcPts val="2200"/>
              </a:lnSpc>
              <a:buNone/>
            </a:pPr>
            <a:r>
              <a:rPr lang="en-US" sz="1750" b="1" dirty="0">
                <a:solidFill>
                  <a:srgbClr val="E0E4E6"/>
                </a:solidFill>
                <a:latin typeface="Spline Sans Bold" pitchFamily="34" charset="0"/>
                <a:ea typeface="Spline Sans Bold" pitchFamily="34" charset="-122"/>
                <a:cs typeface="Spline Sans Bold" pitchFamily="34" charset="-120"/>
              </a:rPr>
              <a:t>Evaluation Metrics</a:t>
            </a:r>
            <a:endParaRPr lang="en-US" sz="1750" dirty="0"/>
          </a:p>
        </p:txBody>
      </p:sp>
      <p:sp>
        <p:nvSpPr>
          <p:cNvPr id="20" name="Text 17"/>
          <p:cNvSpPr/>
          <p:nvPr/>
        </p:nvSpPr>
        <p:spPr>
          <a:xfrm>
            <a:off x="8081962" y="7175063"/>
            <a:ext cx="5832753" cy="327184"/>
          </a:xfrm>
          <a:prstGeom prst="rect">
            <a:avLst/>
          </a:prstGeom>
          <a:noFill/>
          <a:ln/>
        </p:spPr>
        <p:txBody>
          <a:bodyPr wrap="none" lIns="0" tIns="0" rIns="0" bIns="0" rtlCol="0" anchor="t"/>
          <a:lstStyle/>
          <a:p>
            <a:pPr marL="0" indent="0">
              <a:lnSpc>
                <a:spcPts val="2550"/>
              </a:lnSpc>
              <a:buNone/>
            </a:pPr>
            <a:r>
              <a:rPr lang="en-US" sz="1600" dirty="0">
                <a:solidFill>
                  <a:srgbClr val="E0E4E6"/>
                </a:solidFill>
                <a:latin typeface="Barlow" pitchFamily="34" charset="0"/>
                <a:ea typeface="Barlow" pitchFamily="34" charset="-122"/>
                <a:cs typeface="Barlow" pitchFamily="34" charset="-120"/>
              </a:rPr>
              <a:t>Accuracy, confusion matrix, classification report,F1 score </a:t>
            </a:r>
            <a:endParaRPr lang="en-US" sz="1600" dirty="0"/>
          </a:p>
        </p:txBody>
      </p:sp>
      <p:sp>
        <p:nvSpPr>
          <p:cNvPr id="21" name="Rectangle 20">
            <a:extLst>
              <a:ext uri="{FF2B5EF4-FFF2-40B4-BE49-F238E27FC236}">
                <a16:creationId xmlns:a16="http://schemas.microsoft.com/office/drawing/2014/main" id="{F3B8BB2B-AC0B-ED51-9163-9D88B42EF986}"/>
              </a:ext>
            </a:extLst>
          </p:cNvPr>
          <p:cNvSpPr/>
          <p:nvPr/>
        </p:nvSpPr>
        <p:spPr>
          <a:xfrm>
            <a:off x="12751713" y="7772400"/>
            <a:ext cx="1878687" cy="3496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89039"/>
          </a:xfrm>
          <a:prstGeom prst="rect">
            <a:avLst/>
          </a:prstGeom>
        </p:spPr>
      </p:pic>
      <p:sp>
        <p:nvSpPr>
          <p:cNvPr id="3" name="Text 0"/>
          <p:cNvSpPr/>
          <p:nvPr/>
        </p:nvSpPr>
        <p:spPr>
          <a:xfrm>
            <a:off x="780931" y="3580328"/>
            <a:ext cx="7158276" cy="619839"/>
          </a:xfrm>
          <a:prstGeom prst="rect">
            <a:avLst/>
          </a:prstGeom>
          <a:noFill/>
          <a:ln/>
        </p:spPr>
        <p:txBody>
          <a:bodyPr wrap="none" lIns="0" tIns="0" rIns="0" bIns="0" rtlCol="0" anchor="t"/>
          <a:lstStyle/>
          <a:p>
            <a:pPr marL="0" indent="0">
              <a:lnSpc>
                <a:spcPts val="4850"/>
              </a:lnSpc>
              <a:buNone/>
            </a:pPr>
            <a:r>
              <a:rPr lang="en-US" sz="3900" b="1" dirty="0">
                <a:solidFill>
                  <a:srgbClr val="F0FCFF"/>
                </a:solidFill>
                <a:latin typeface="Spline Sans Bold" pitchFamily="34" charset="0"/>
                <a:ea typeface="Spline Sans Bold" pitchFamily="34" charset="-122"/>
                <a:cs typeface="Spline Sans Bold" pitchFamily="34" charset="-120"/>
              </a:rPr>
              <a:t>Predictive System Deployment</a:t>
            </a:r>
            <a:endParaRPr lang="en-US" sz="3900" dirty="0"/>
          </a:p>
        </p:txBody>
      </p:sp>
      <p:sp>
        <p:nvSpPr>
          <p:cNvPr id="4" name="Text 1"/>
          <p:cNvSpPr/>
          <p:nvPr/>
        </p:nvSpPr>
        <p:spPr>
          <a:xfrm>
            <a:off x="780931" y="4534853"/>
            <a:ext cx="13068538" cy="1070848"/>
          </a:xfrm>
          <a:prstGeom prst="rect">
            <a:avLst/>
          </a:prstGeom>
          <a:noFill/>
          <a:ln/>
        </p:spPr>
        <p:txBody>
          <a:bodyPr wrap="square" lIns="0" tIns="0" rIns="0" bIns="0" rtlCol="0" anchor="t"/>
          <a:lstStyle/>
          <a:p>
            <a:pPr marL="0" indent="0">
              <a:lnSpc>
                <a:spcPts val="2800"/>
              </a:lnSpc>
              <a:buNone/>
            </a:pPr>
            <a:r>
              <a:rPr lang="en-US" sz="1750" dirty="0">
                <a:solidFill>
                  <a:srgbClr val="E0E4E6"/>
                </a:solidFill>
                <a:latin typeface="Barlow" pitchFamily="34" charset="0"/>
                <a:ea typeface="Barlow" pitchFamily="34" charset="-122"/>
                <a:cs typeface="Barlow" pitchFamily="34" charset="-120"/>
              </a:rPr>
              <a:t>Finally, we create a prediction function that takes input data for a single patient and predicts whether they are diabetic. This function preprocesses the input data, applies the trained model, and returns the prediction. We test the function with two sample inputs, demonstrating its ability to classify patients as diabetic or non-diabetic based on their health metrics.</a:t>
            </a:r>
            <a:endParaRPr lang="en-US" sz="1750" dirty="0"/>
          </a:p>
        </p:txBody>
      </p:sp>
      <p:pic>
        <p:nvPicPr>
          <p:cNvPr id="5" name="Image 1" descr="preencoded.png"/>
          <p:cNvPicPr>
            <a:picLocks noChangeAspect="1"/>
          </p:cNvPicPr>
          <p:nvPr/>
        </p:nvPicPr>
        <p:blipFill>
          <a:blip r:embed="rId4"/>
          <a:stretch>
            <a:fillRect/>
          </a:stretch>
        </p:blipFill>
        <p:spPr>
          <a:xfrm>
            <a:off x="780931" y="5856684"/>
            <a:ext cx="557808" cy="557808"/>
          </a:xfrm>
          <a:prstGeom prst="rect">
            <a:avLst/>
          </a:prstGeom>
        </p:spPr>
      </p:pic>
      <p:sp>
        <p:nvSpPr>
          <p:cNvPr id="6" name="Text 2"/>
          <p:cNvSpPr/>
          <p:nvPr/>
        </p:nvSpPr>
        <p:spPr>
          <a:xfrm>
            <a:off x="780931" y="6637615"/>
            <a:ext cx="2479119" cy="309801"/>
          </a:xfrm>
          <a:prstGeom prst="rect">
            <a:avLst/>
          </a:prstGeom>
          <a:noFill/>
          <a:ln/>
        </p:spPr>
        <p:txBody>
          <a:bodyPr wrap="none" lIns="0" tIns="0" rIns="0" bIns="0" rtlCol="0" anchor="t"/>
          <a:lstStyle/>
          <a:p>
            <a:pPr marL="0" indent="0" algn="l">
              <a:lnSpc>
                <a:spcPts val="2400"/>
              </a:lnSpc>
              <a:buNone/>
            </a:pPr>
            <a:r>
              <a:rPr lang="en-US" sz="1950" b="1" dirty="0">
                <a:solidFill>
                  <a:srgbClr val="E0E4E6"/>
                </a:solidFill>
                <a:latin typeface="Spline Sans Bold" pitchFamily="34" charset="0"/>
                <a:ea typeface="Spline Sans Bold" pitchFamily="34" charset="-122"/>
                <a:cs typeface="Spline Sans Bold" pitchFamily="34" charset="-120"/>
              </a:rPr>
              <a:t>Input Data</a:t>
            </a:r>
            <a:endParaRPr lang="en-US" sz="1950" dirty="0"/>
          </a:p>
        </p:txBody>
      </p:sp>
      <p:sp>
        <p:nvSpPr>
          <p:cNvPr id="7" name="Text 3"/>
          <p:cNvSpPr/>
          <p:nvPr/>
        </p:nvSpPr>
        <p:spPr>
          <a:xfrm>
            <a:off x="780931" y="7081242"/>
            <a:ext cx="3016091" cy="356949"/>
          </a:xfrm>
          <a:prstGeom prst="rect">
            <a:avLst/>
          </a:prstGeom>
          <a:noFill/>
          <a:ln/>
        </p:spPr>
        <p:txBody>
          <a:bodyPr wrap="none" lIns="0" tIns="0" rIns="0" bIns="0" rtlCol="0" anchor="t"/>
          <a:lstStyle/>
          <a:p>
            <a:pPr marL="0" indent="0" algn="l">
              <a:lnSpc>
                <a:spcPts val="2800"/>
              </a:lnSpc>
              <a:buNone/>
            </a:pPr>
            <a:r>
              <a:rPr lang="en-US" sz="1750" dirty="0">
                <a:solidFill>
                  <a:srgbClr val="E0E4E6"/>
                </a:solidFill>
                <a:latin typeface="Barlow" pitchFamily="34" charset="0"/>
                <a:ea typeface="Barlow" pitchFamily="34" charset="-122"/>
                <a:cs typeface="Barlow" pitchFamily="34" charset="-120"/>
              </a:rPr>
              <a:t>Patient health metrics</a:t>
            </a:r>
            <a:endParaRPr lang="en-US" sz="1750" dirty="0"/>
          </a:p>
        </p:txBody>
      </p:sp>
      <p:pic>
        <p:nvPicPr>
          <p:cNvPr id="8" name="Image 2" descr="preencoded.png"/>
          <p:cNvPicPr>
            <a:picLocks noChangeAspect="1"/>
          </p:cNvPicPr>
          <p:nvPr/>
        </p:nvPicPr>
        <p:blipFill>
          <a:blip r:embed="rId5"/>
          <a:stretch>
            <a:fillRect/>
          </a:stretch>
        </p:blipFill>
        <p:spPr>
          <a:xfrm>
            <a:off x="4131707" y="5856684"/>
            <a:ext cx="557808" cy="557808"/>
          </a:xfrm>
          <a:prstGeom prst="rect">
            <a:avLst/>
          </a:prstGeom>
        </p:spPr>
      </p:pic>
      <p:sp>
        <p:nvSpPr>
          <p:cNvPr id="9" name="Text 4"/>
          <p:cNvSpPr/>
          <p:nvPr/>
        </p:nvSpPr>
        <p:spPr>
          <a:xfrm>
            <a:off x="4131707" y="6637615"/>
            <a:ext cx="2479119" cy="309801"/>
          </a:xfrm>
          <a:prstGeom prst="rect">
            <a:avLst/>
          </a:prstGeom>
          <a:noFill/>
          <a:ln/>
        </p:spPr>
        <p:txBody>
          <a:bodyPr wrap="none" lIns="0" tIns="0" rIns="0" bIns="0" rtlCol="0" anchor="t"/>
          <a:lstStyle/>
          <a:p>
            <a:pPr marL="0" indent="0" algn="l">
              <a:lnSpc>
                <a:spcPts val="2400"/>
              </a:lnSpc>
              <a:buNone/>
            </a:pPr>
            <a:r>
              <a:rPr lang="en-US" sz="1950" b="1" dirty="0">
                <a:solidFill>
                  <a:srgbClr val="E0E4E6"/>
                </a:solidFill>
                <a:latin typeface="Spline Sans Bold" pitchFamily="34" charset="0"/>
                <a:ea typeface="Spline Sans Bold" pitchFamily="34" charset="-122"/>
                <a:cs typeface="Spline Sans Bold" pitchFamily="34" charset="-120"/>
              </a:rPr>
              <a:t>Preprocessing</a:t>
            </a:r>
            <a:endParaRPr lang="en-US" sz="1950" dirty="0"/>
          </a:p>
        </p:txBody>
      </p:sp>
      <p:sp>
        <p:nvSpPr>
          <p:cNvPr id="10" name="Text 5"/>
          <p:cNvSpPr/>
          <p:nvPr/>
        </p:nvSpPr>
        <p:spPr>
          <a:xfrm>
            <a:off x="4131707" y="7081242"/>
            <a:ext cx="3016091" cy="356949"/>
          </a:xfrm>
          <a:prstGeom prst="rect">
            <a:avLst/>
          </a:prstGeom>
          <a:noFill/>
          <a:ln/>
        </p:spPr>
        <p:txBody>
          <a:bodyPr wrap="none" lIns="0" tIns="0" rIns="0" bIns="0" rtlCol="0" anchor="t"/>
          <a:lstStyle/>
          <a:p>
            <a:pPr marL="0" indent="0" algn="l">
              <a:lnSpc>
                <a:spcPts val="2800"/>
              </a:lnSpc>
              <a:buNone/>
            </a:pPr>
            <a:r>
              <a:rPr lang="en-US" sz="1750" dirty="0">
                <a:solidFill>
                  <a:srgbClr val="E0E4E6"/>
                </a:solidFill>
                <a:latin typeface="Barlow" pitchFamily="34" charset="0"/>
                <a:ea typeface="Barlow" pitchFamily="34" charset="-122"/>
                <a:cs typeface="Barlow" pitchFamily="34" charset="-120"/>
              </a:rPr>
              <a:t>Scale and transform data</a:t>
            </a:r>
            <a:endParaRPr lang="en-US" sz="1750" dirty="0"/>
          </a:p>
        </p:txBody>
      </p:sp>
      <p:pic>
        <p:nvPicPr>
          <p:cNvPr id="11" name="Image 3" descr="preencoded.png"/>
          <p:cNvPicPr>
            <a:picLocks noChangeAspect="1"/>
          </p:cNvPicPr>
          <p:nvPr/>
        </p:nvPicPr>
        <p:blipFill>
          <a:blip r:embed="rId6"/>
          <a:stretch>
            <a:fillRect/>
          </a:stretch>
        </p:blipFill>
        <p:spPr>
          <a:xfrm>
            <a:off x="7482483" y="5856684"/>
            <a:ext cx="557808" cy="557808"/>
          </a:xfrm>
          <a:prstGeom prst="rect">
            <a:avLst/>
          </a:prstGeom>
        </p:spPr>
      </p:pic>
      <p:sp>
        <p:nvSpPr>
          <p:cNvPr id="12" name="Text 6"/>
          <p:cNvSpPr/>
          <p:nvPr/>
        </p:nvSpPr>
        <p:spPr>
          <a:xfrm>
            <a:off x="7482483" y="6637615"/>
            <a:ext cx="2479119" cy="309801"/>
          </a:xfrm>
          <a:prstGeom prst="rect">
            <a:avLst/>
          </a:prstGeom>
          <a:noFill/>
          <a:ln/>
        </p:spPr>
        <p:txBody>
          <a:bodyPr wrap="none" lIns="0" tIns="0" rIns="0" bIns="0" rtlCol="0" anchor="t"/>
          <a:lstStyle/>
          <a:p>
            <a:pPr marL="0" indent="0" algn="l">
              <a:lnSpc>
                <a:spcPts val="2400"/>
              </a:lnSpc>
              <a:buNone/>
            </a:pPr>
            <a:r>
              <a:rPr lang="en-US" sz="1950" b="1" dirty="0">
                <a:solidFill>
                  <a:srgbClr val="E0E4E6"/>
                </a:solidFill>
                <a:latin typeface="Spline Sans Bold" pitchFamily="34" charset="0"/>
                <a:ea typeface="Spline Sans Bold" pitchFamily="34" charset="-122"/>
                <a:cs typeface="Spline Sans Bold" pitchFamily="34" charset="-120"/>
              </a:rPr>
              <a:t>Model Prediction</a:t>
            </a:r>
            <a:endParaRPr lang="en-US" sz="1950" dirty="0"/>
          </a:p>
        </p:txBody>
      </p:sp>
      <p:sp>
        <p:nvSpPr>
          <p:cNvPr id="13" name="Text 7"/>
          <p:cNvSpPr/>
          <p:nvPr/>
        </p:nvSpPr>
        <p:spPr>
          <a:xfrm>
            <a:off x="7482483" y="7081242"/>
            <a:ext cx="3016091" cy="356949"/>
          </a:xfrm>
          <a:prstGeom prst="rect">
            <a:avLst/>
          </a:prstGeom>
          <a:noFill/>
          <a:ln/>
        </p:spPr>
        <p:txBody>
          <a:bodyPr wrap="none" lIns="0" tIns="0" rIns="0" bIns="0" rtlCol="0" anchor="t"/>
          <a:lstStyle/>
          <a:p>
            <a:pPr marL="0" indent="0" algn="l">
              <a:lnSpc>
                <a:spcPts val="2800"/>
              </a:lnSpc>
              <a:buNone/>
            </a:pPr>
            <a:r>
              <a:rPr lang="en-US" sz="1750" dirty="0">
                <a:solidFill>
                  <a:srgbClr val="E0E4E6"/>
                </a:solidFill>
                <a:latin typeface="Barlow" pitchFamily="34" charset="0"/>
                <a:ea typeface="Barlow" pitchFamily="34" charset="-122"/>
                <a:cs typeface="Barlow" pitchFamily="34" charset="-120"/>
              </a:rPr>
              <a:t>Apply trained SVM</a:t>
            </a:r>
            <a:endParaRPr lang="en-US" sz="1750" dirty="0"/>
          </a:p>
        </p:txBody>
      </p:sp>
      <p:pic>
        <p:nvPicPr>
          <p:cNvPr id="14" name="Image 4" descr="preencoded.png"/>
          <p:cNvPicPr>
            <a:picLocks noChangeAspect="1"/>
          </p:cNvPicPr>
          <p:nvPr/>
        </p:nvPicPr>
        <p:blipFill>
          <a:blip r:embed="rId7"/>
          <a:stretch>
            <a:fillRect/>
          </a:stretch>
        </p:blipFill>
        <p:spPr>
          <a:xfrm>
            <a:off x="10833259" y="5856684"/>
            <a:ext cx="557808" cy="557808"/>
          </a:xfrm>
          <a:prstGeom prst="rect">
            <a:avLst/>
          </a:prstGeom>
        </p:spPr>
      </p:pic>
      <p:sp>
        <p:nvSpPr>
          <p:cNvPr id="15" name="Text 8"/>
          <p:cNvSpPr/>
          <p:nvPr/>
        </p:nvSpPr>
        <p:spPr>
          <a:xfrm>
            <a:off x="10833259" y="6637615"/>
            <a:ext cx="2479119" cy="309801"/>
          </a:xfrm>
          <a:prstGeom prst="rect">
            <a:avLst/>
          </a:prstGeom>
          <a:noFill/>
          <a:ln/>
        </p:spPr>
        <p:txBody>
          <a:bodyPr wrap="none" lIns="0" tIns="0" rIns="0" bIns="0" rtlCol="0" anchor="t"/>
          <a:lstStyle/>
          <a:p>
            <a:pPr marL="0" indent="0" algn="l">
              <a:lnSpc>
                <a:spcPts val="2400"/>
              </a:lnSpc>
              <a:buNone/>
            </a:pPr>
            <a:r>
              <a:rPr lang="en-US" sz="1950" b="1" dirty="0">
                <a:solidFill>
                  <a:srgbClr val="E0E4E6"/>
                </a:solidFill>
                <a:latin typeface="Spline Sans Bold" pitchFamily="34" charset="0"/>
                <a:ea typeface="Spline Sans Bold" pitchFamily="34" charset="-122"/>
                <a:cs typeface="Spline Sans Bold" pitchFamily="34" charset="-120"/>
              </a:rPr>
              <a:t>Result</a:t>
            </a:r>
            <a:endParaRPr lang="en-US" sz="1950" dirty="0"/>
          </a:p>
        </p:txBody>
      </p:sp>
      <p:sp>
        <p:nvSpPr>
          <p:cNvPr id="16" name="Text 9"/>
          <p:cNvSpPr/>
          <p:nvPr/>
        </p:nvSpPr>
        <p:spPr>
          <a:xfrm>
            <a:off x="10833259" y="7081242"/>
            <a:ext cx="3016210" cy="356949"/>
          </a:xfrm>
          <a:prstGeom prst="rect">
            <a:avLst/>
          </a:prstGeom>
          <a:noFill/>
          <a:ln/>
        </p:spPr>
        <p:txBody>
          <a:bodyPr wrap="none" lIns="0" tIns="0" rIns="0" bIns="0" rtlCol="0" anchor="t"/>
          <a:lstStyle/>
          <a:p>
            <a:pPr marL="0" indent="0" algn="l">
              <a:lnSpc>
                <a:spcPts val="2800"/>
              </a:lnSpc>
              <a:buNone/>
            </a:pPr>
            <a:r>
              <a:rPr lang="en-US" sz="1750" dirty="0">
                <a:solidFill>
                  <a:srgbClr val="E0E4E6"/>
                </a:solidFill>
                <a:latin typeface="Barlow" pitchFamily="34" charset="0"/>
                <a:ea typeface="Barlow" pitchFamily="34" charset="-122"/>
                <a:cs typeface="Barlow" pitchFamily="34" charset="-120"/>
              </a:rPr>
              <a:t>Diabetic or Non-diabetic</a:t>
            </a:r>
            <a:endParaRPr lang="en-US" sz="1750" dirty="0"/>
          </a:p>
        </p:txBody>
      </p:sp>
      <p:sp>
        <p:nvSpPr>
          <p:cNvPr id="17" name="Rectangle 16">
            <a:extLst>
              <a:ext uri="{FF2B5EF4-FFF2-40B4-BE49-F238E27FC236}">
                <a16:creationId xmlns:a16="http://schemas.microsoft.com/office/drawing/2014/main" id="{0CBD9B16-2F27-9688-9B56-51069850C92A}"/>
              </a:ext>
            </a:extLst>
          </p:cNvPr>
          <p:cNvSpPr/>
          <p:nvPr/>
        </p:nvSpPr>
        <p:spPr>
          <a:xfrm>
            <a:off x="12751713" y="7772400"/>
            <a:ext cx="1878687" cy="3496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80931" y="3804880"/>
            <a:ext cx="7158276" cy="619839"/>
          </a:xfrm>
          <a:prstGeom prst="rect">
            <a:avLst/>
          </a:prstGeom>
          <a:noFill/>
          <a:ln/>
        </p:spPr>
        <p:txBody>
          <a:bodyPr wrap="none" lIns="0" tIns="0" rIns="0" bIns="0" rtlCol="0" anchor="t"/>
          <a:lstStyle/>
          <a:p>
            <a:pPr marL="0" indent="0">
              <a:lnSpc>
                <a:spcPts val="4850"/>
              </a:lnSpc>
              <a:buNone/>
            </a:pPr>
            <a:r>
              <a:rPr lang="en-US" sz="18000" dirty="0">
                <a:solidFill>
                  <a:srgbClr val="F0FCFF"/>
                </a:solidFill>
                <a:latin typeface="Times New Roman" panose="02020603050405020304" pitchFamily="18" charset="0"/>
                <a:ea typeface="Spline Sans Bold" pitchFamily="34" charset="-122"/>
                <a:cs typeface="Times New Roman" panose="02020603050405020304" pitchFamily="18" charset="0"/>
              </a:rPr>
              <a:t>THANK YOU </a:t>
            </a:r>
            <a:endParaRPr lang="en-US" sz="18000" dirty="0">
              <a:latin typeface="Times New Roman" panose="02020603050405020304" pitchFamily="18" charset="0"/>
              <a:cs typeface="Times New Roman" panose="02020603050405020304" pitchFamily="18" charset="0"/>
            </a:endParaRPr>
          </a:p>
        </p:txBody>
      </p:sp>
      <p:sp>
        <p:nvSpPr>
          <p:cNvPr id="4" name="Text 1"/>
          <p:cNvSpPr/>
          <p:nvPr/>
        </p:nvSpPr>
        <p:spPr>
          <a:xfrm>
            <a:off x="780931" y="4534853"/>
            <a:ext cx="13068538" cy="1070848"/>
          </a:xfrm>
          <a:prstGeom prst="rect">
            <a:avLst/>
          </a:prstGeom>
          <a:noFill/>
          <a:ln/>
        </p:spPr>
        <p:txBody>
          <a:bodyPr wrap="square" lIns="0" tIns="0" rIns="0" bIns="0" rtlCol="0" anchor="t"/>
          <a:lstStyle/>
          <a:p>
            <a:pPr marL="0" indent="0">
              <a:lnSpc>
                <a:spcPts val="2800"/>
              </a:lnSpc>
              <a:buNone/>
            </a:pPr>
            <a:endParaRPr lang="en-US" sz="1750" dirty="0"/>
          </a:p>
        </p:txBody>
      </p:sp>
      <p:sp>
        <p:nvSpPr>
          <p:cNvPr id="17" name="Rectangle 16">
            <a:extLst>
              <a:ext uri="{FF2B5EF4-FFF2-40B4-BE49-F238E27FC236}">
                <a16:creationId xmlns:a16="http://schemas.microsoft.com/office/drawing/2014/main" id="{0CBD9B16-2F27-9688-9B56-51069850C92A}"/>
              </a:ext>
            </a:extLst>
          </p:cNvPr>
          <p:cNvSpPr/>
          <p:nvPr/>
        </p:nvSpPr>
        <p:spPr>
          <a:xfrm>
            <a:off x="12751713" y="7772400"/>
            <a:ext cx="1878687" cy="3496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3750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1640919"/>
            <a:ext cx="7415927" cy="1892618"/>
          </a:xfrm>
          <a:prstGeom prst="rect">
            <a:avLst/>
          </a:prstGeom>
          <a:noFill/>
          <a:ln/>
        </p:spPr>
        <p:txBody>
          <a:bodyPr wrap="square" lIns="0" tIns="0" rIns="0" bIns="0" rtlCol="0" anchor="t"/>
          <a:lstStyle/>
          <a:p>
            <a:pPr marL="0" indent="0">
              <a:lnSpc>
                <a:spcPts val="7450"/>
              </a:lnSpc>
              <a:buNone/>
            </a:pPr>
            <a:r>
              <a:rPr lang="en-US" sz="5950" b="1" dirty="0">
                <a:solidFill>
                  <a:srgbClr val="F0FCFF"/>
                </a:solidFill>
                <a:latin typeface="Spline Sans Bold" pitchFamily="34" charset="0"/>
                <a:ea typeface="Spline Sans Bold" pitchFamily="34" charset="-122"/>
                <a:cs typeface="Spline Sans Bold" pitchFamily="34" charset="-120"/>
              </a:rPr>
              <a:t>Diabetes Predictive System</a:t>
            </a:r>
            <a:endParaRPr lang="en-US" sz="5950" dirty="0"/>
          </a:p>
        </p:txBody>
      </p:sp>
      <p:sp>
        <p:nvSpPr>
          <p:cNvPr id="4" name="Text 1"/>
          <p:cNvSpPr/>
          <p:nvPr/>
        </p:nvSpPr>
        <p:spPr>
          <a:xfrm>
            <a:off x="864037" y="3903821"/>
            <a:ext cx="7415927" cy="1975247"/>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This presentation outlines the development of a machine learning model to predict diabetes. We'll explore the dataset, perform data analysis and visualization, build a Support Vector Machine classifier, and create a predictive system to determine if a patient is diabetic based on input features.</a:t>
            </a:r>
            <a:endParaRPr lang="en-US" sz="1900" dirty="0"/>
          </a:p>
        </p:txBody>
      </p:sp>
      <p:sp>
        <p:nvSpPr>
          <p:cNvPr id="7" name="Text 4"/>
          <p:cNvSpPr/>
          <p:nvPr/>
        </p:nvSpPr>
        <p:spPr>
          <a:xfrm>
            <a:off x="1382316" y="6156722"/>
            <a:ext cx="1649611" cy="431959"/>
          </a:xfrm>
          <a:prstGeom prst="rect">
            <a:avLst/>
          </a:prstGeom>
          <a:noFill/>
          <a:ln/>
        </p:spPr>
        <p:txBody>
          <a:bodyPr wrap="none" lIns="0" tIns="0" rIns="0" bIns="0" rtlCol="0" anchor="t"/>
          <a:lstStyle/>
          <a:p>
            <a:pPr marL="0" indent="0" algn="l">
              <a:lnSpc>
                <a:spcPts val="3400"/>
              </a:lnSpc>
              <a:buNone/>
            </a:pPr>
            <a:endParaRPr lang="en-US" sz="2400" dirty="0"/>
          </a:p>
        </p:txBody>
      </p:sp>
    </p:spTree>
    <p:extLst>
      <p:ext uri="{BB962C8B-B14F-4D97-AF65-F5344CB8AC3E}">
        <p14:creationId xmlns:p14="http://schemas.microsoft.com/office/powerpoint/2010/main" val="947187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3648"/>
          </a:xfrm>
          <a:prstGeom prst="rect">
            <a:avLst/>
          </a:prstGeom>
        </p:spPr>
      </p:pic>
      <p:sp>
        <p:nvSpPr>
          <p:cNvPr id="3" name="Text 0"/>
          <p:cNvSpPr/>
          <p:nvPr/>
        </p:nvSpPr>
        <p:spPr>
          <a:xfrm>
            <a:off x="6251496" y="601147"/>
            <a:ext cx="6500217" cy="607219"/>
          </a:xfrm>
          <a:prstGeom prst="rect">
            <a:avLst/>
          </a:prstGeom>
          <a:noFill/>
          <a:ln/>
        </p:spPr>
        <p:txBody>
          <a:bodyPr wrap="none" lIns="0" tIns="0" rIns="0" bIns="0" rtlCol="0" anchor="t"/>
          <a:lstStyle/>
          <a:p>
            <a:pPr marL="0" indent="0">
              <a:lnSpc>
                <a:spcPts val="4750"/>
              </a:lnSpc>
              <a:buNone/>
            </a:pPr>
            <a:r>
              <a:rPr lang="en-US" sz="3800" b="1" dirty="0">
                <a:solidFill>
                  <a:srgbClr val="F0FCFF"/>
                </a:solidFill>
                <a:latin typeface="Spline Sans Bold"/>
                <a:ea typeface="Spline Sans Bold" pitchFamily="34" charset="-122"/>
                <a:cs typeface="Spline Sans Bold" pitchFamily="34" charset="-120"/>
              </a:rPr>
              <a:t>Importing</a:t>
            </a:r>
            <a:r>
              <a:rPr lang="en-US" sz="3800" b="1" dirty="0">
                <a:solidFill>
                  <a:srgbClr val="F0FCFF"/>
                </a:solidFill>
                <a:latin typeface="Spline Sans Bold" pitchFamily="34" charset="0"/>
                <a:ea typeface="Spline Sans Bold" pitchFamily="34" charset="-122"/>
                <a:cs typeface="Spline Sans Bold" pitchFamily="34" charset="-120"/>
              </a:rPr>
              <a:t> Libraries and Data</a:t>
            </a:r>
            <a:endParaRPr lang="en-US" sz="3800" dirty="0"/>
          </a:p>
        </p:txBody>
      </p:sp>
      <p:sp>
        <p:nvSpPr>
          <p:cNvPr id="4" name="Text 1"/>
          <p:cNvSpPr/>
          <p:nvPr/>
        </p:nvSpPr>
        <p:spPr>
          <a:xfrm>
            <a:off x="6251496" y="1536263"/>
            <a:ext cx="7613809" cy="1748433"/>
          </a:xfrm>
          <a:prstGeom prst="rect">
            <a:avLst/>
          </a:prstGeom>
          <a:noFill/>
          <a:ln/>
        </p:spPr>
        <p:txBody>
          <a:bodyPr wrap="square" lIns="0" tIns="0" rIns="0" bIns="0" rtlCol="0" anchor="t"/>
          <a:lstStyle/>
          <a:p>
            <a:pPr marL="0" indent="0">
              <a:lnSpc>
                <a:spcPts val="2750"/>
              </a:lnSpc>
              <a:buNone/>
            </a:pPr>
            <a:r>
              <a:rPr lang="en-US" sz="1700" dirty="0">
                <a:solidFill>
                  <a:srgbClr val="E0E4E6"/>
                </a:solidFill>
                <a:latin typeface="Barlow" pitchFamily="34" charset="0"/>
                <a:ea typeface="Barlow" pitchFamily="34" charset="-122"/>
                <a:cs typeface="Barlow" pitchFamily="34" charset="-120"/>
              </a:rPr>
              <a:t>We begin by importing necessary Python libraries for data analysis, visualization, and machine learning. These include NumPy, Pandas, Seaborn, Matplotlib, and Scikit-learn components. The diabetes dataset is loaded from a CSV file, containing 768 entries with 9 columns including features like pregnancies, glucose levels, blood pressure, and the target variable 'Outcome'.</a:t>
            </a:r>
            <a:endParaRPr lang="en-US" sz="1700" dirty="0"/>
          </a:p>
        </p:txBody>
      </p:sp>
      <p:sp>
        <p:nvSpPr>
          <p:cNvPr id="5" name="Shape 2"/>
          <p:cNvSpPr/>
          <p:nvPr/>
        </p:nvSpPr>
        <p:spPr>
          <a:xfrm>
            <a:off x="6564154" y="3530560"/>
            <a:ext cx="30480" cy="4101941"/>
          </a:xfrm>
          <a:prstGeom prst="roundRect">
            <a:avLst>
              <a:gd name="adj" fmla="val 1075803"/>
            </a:avLst>
          </a:prstGeom>
          <a:solidFill>
            <a:srgbClr val="FFFFFF">
              <a:alpha val="24000"/>
            </a:srgbClr>
          </a:solidFill>
          <a:ln/>
        </p:spPr>
        <p:txBody>
          <a:bodyPr/>
          <a:lstStyle/>
          <a:p>
            <a:endParaRPr lang="en-US"/>
          </a:p>
        </p:txBody>
      </p:sp>
      <p:sp>
        <p:nvSpPr>
          <p:cNvPr id="6" name="Shape 3"/>
          <p:cNvSpPr/>
          <p:nvPr/>
        </p:nvSpPr>
        <p:spPr>
          <a:xfrm>
            <a:off x="6794837" y="4007048"/>
            <a:ext cx="765096" cy="30480"/>
          </a:xfrm>
          <a:prstGeom prst="roundRect">
            <a:avLst>
              <a:gd name="adj" fmla="val 1075803"/>
            </a:avLst>
          </a:prstGeom>
          <a:solidFill>
            <a:srgbClr val="16FFBB"/>
          </a:solidFill>
          <a:ln/>
        </p:spPr>
        <p:txBody>
          <a:bodyPr/>
          <a:lstStyle/>
          <a:p>
            <a:endParaRPr lang="en-US"/>
          </a:p>
        </p:txBody>
      </p:sp>
      <p:sp>
        <p:nvSpPr>
          <p:cNvPr id="7" name="Shape 4"/>
          <p:cNvSpPr/>
          <p:nvPr/>
        </p:nvSpPr>
        <p:spPr>
          <a:xfrm>
            <a:off x="6333470" y="3776424"/>
            <a:ext cx="491847" cy="491847"/>
          </a:xfrm>
          <a:prstGeom prst="roundRect">
            <a:avLst>
              <a:gd name="adj" fmla="val 66668"/>
            </a:avLst>
          </a:prstGeom>
          <a:solidFill>
            <a:srgbClr val="0A081B"/>
          </a:solidFill>
          <a:ln w="22860">
            <a:solidFill>
              <a:srgbClr val="16FFBB"/>
            </a:solidFill>
            <a:prstDash val="solid"/>
          </a:ln>
        </p:spPr>
        <p:txBody>
          <a:bodyPr/>
          <a:lstStyle/>
          <a:p>
            <a:endParaRPr lang="en-US"/>
          </a:p>
        </p:txBody>
      </p:sp>
      <p:sp>
        <p:nvSpPr>
          <p:cNvPr id="8" name="Text 5"/>
          <p:cNvSpPr/>
          <p:nvPr/>
        </p:nvSpPr>
        <p:spPr>
          <a:xfrm>
            <a:off x="6516350" y="3876556"/>
            <a:ext cx="126087" cy="291465"/>
          </a:xfrm>
          <a:prstGeom prst="rect">
            <a:avLst/>
          </a:prstGeom>
          <a:noFill/>
          <a:ln/>
        </p:spPr>
        <p:txBody>
          <a:bodyPr wrap="none" lIns="0" tIns="0" rIns="0" bIns="0" rtlCol="0" anchor="t"/>
          <a:lstStyle/>
          <a:p>
            <a:pPr marL="0" indent="0" algn="ctr">
              <a:lnSpc>
                <a:spcPts val="2250"/>
              </a:lnSpc>
              <a:buNone/>
            </a:pPr>
            <a:r>
              <a:rPr lang="en-US" sz="2250" b="1" dirty="0">
                <a:solidFill>
                  <a:srgbClr val="E0E4E6"/>
                </a:solidFill>
                <a:latin typeface="Spline Sans Bold" pitchFamily="34" charset="0"/>
                <a:ea typeface="Spline Sans Bold" pitchFamily="34" charset="-122"/>
                <a:cs typeface="Spline Sans Bold" pitchFamily="34" charset="-120"/>
              </a:rPr>
              <a:t>1</a:t>
            </a:r>
            <a:endParaRPr lang="en-US" sz="2250" dirty="0"/>
          </a:p>
        </p:txBody>
      </p:sp>
      <p:sp>
        <p:nvSpPr>
          <p:cNvPr id="9" name="Text 6"/>
          <p:cNvSpPr/>
          <p:nvPr/>
        </p:nvSpPr>
        <p:spPr>
          <a:xfrm>
            <a:off x="7781687" y="3749159"/>
            <a:ext cx="2428875" cy="303609"/>
          </a:xfrm>
          <a:prstGeom prst="rect">
            <a:avLst/>
          </a:prstGeom>
          <a:noFill/>
          <a:ln/>
        </p:spPr>
        <p:txBody>
          <a:bodyPr wrap="none" lIns="0" tIns="0" rIns="0" bIns="0" rtlCol="0" anchor="t"/>
          <a:lstStyle/>
          <a:p>
            <a:pPr marL="0" indent="0" algn="l">
              <a:lnSpc>
                <a:spcPts val="2350"/>
              </a:lnSpc>
              <a:buNone/>
            </a:pPr>
            <a:r>
              <a:rPr lang="en-US" sz="1900" b="1" dirty="0">
                <a:solidFill>
                  <a:srgbClr val="E0E4E6"/>
                </a:solidFill>
                <a:latin typeface="Spline Sans Bold" pitchFamily="34" charset="0"/>
                <a:ea typeface="Spline Sans Bold" pitchFamily="34" charset="-122"/>
                <a:cs typeface="Spline Sans Bold" pitchFamily="34" charset="-120"/>
              </a:rPr>
              <a:t>Import Libraries</a:t>
            </a:r>
            <a:endParaRPr lang="en-US" sz="1900" dirty="0"/>
          </a:p>
        </p:txBody>
      </p:sp>
      <p:sp>
        <p:nvSpPr>
          <p:cNvPr id="10" name="Text 7"/>
          <p:cNvSpPr/>
          <p:nvPr/>
        </p:nvSpPr>
        <p:spPr>
          <a:xfrm>
            <a:off x="7781687" y="4183856"/>
            <a:ext cx="6083618" cy="349687"/>
          </a:xfrm>
          <a:prstGeom prst="rect">
            <a:avLst/>
          </a:prstGeom>
          <a:noFill/>
          <a:ln/>
        </p:spPr>
        <p:txBody>
          <a:bodyPr wrap="non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NumPy, Pandas, Seaborn, Matplotlib, Scikit-learn</a:t>
            </a:r>
            <a:endParaRPr lang="en-US" sz="1700" dirty="0"/>
          </a:p>
        </p:txBody>
      </p:sp>
      <p:sp>
        <p:nvSpPr>
          <p:cNvPr id="11" name="Shape 8"/>
          <p:cNvSpPr/>
          <p:nvPr/>
        </p:nvSpPr>
        <p:spPr>
          <a:xfrm>
            <a:off x="6794837" y="5447228"/>
            <a:ext cx="765096" cy="30480"/>
          </a:xfrm>
          <a:prstGeom prst="roundRect">
            <a:avLst>
              <a:gd name="adj" fmla="val 1075803"/>
            </a:avLst>
          </a:prstGeom>
          <a:solidFill>
            <a:srgbClr val="29DDDA"/>
          </a:solidFill>
          <a:ln/>
        </p:spPr>
        <p:txBody>
          <a:bodyPr/>
          <a:lstStyle/>
          <a:p>
            <a:endParaRPr lang="en-US"/>
          </a:p>
        </p:txBody>
      </p:sp>
      <p:sp>
        <p:nvSpPr>
          <p:cNvPr id="12" name="Shape 9"/>
          <p:cNvSpPr/>
          <p:nvPr/>
        </p:nvSpPr>
        <p:spPr>
          <a:xfrm>
            <a:off x="6333470" y="5216604"/>
            <a:ext cx="491847" cy="491847"/>
          </a:xfrm>
          <a:prstGeom prst="roundRect">
            <a:avLst>
              <a:gd name="adj" fmla="val 66668"/>
            </a:avLst>
          </a:prstGeom>
          <a:solidFill>
            <a:srgbClr val="0A081B"/>
          </a:solidFill>
          <a:ln w="22860">
            <a:solidFill>
              <a:srgbClr val="29DDDA"/>
            </a:solidFill>
            <a:prstDash val="solid"/>
          </a:ln>
        </p:spPr>
        <p:txBody>
          <a:bodyPr/>
          <a:lstStyle/>
          <a:p>
            <a:endParaRPr lang="en-US"/>
          </a:p>
        </p:txBody>
      </p:sp>
      <p:sp>
        <p:nvSpPr>
          <p:cNvPr id="13" name="Text 10"/>
          <p:cNvSpPr/>
          <p:nvPr/>
        </p:nvSpPr>
        <p:spPr>
          <a:xfrm>
            <a:off x="6498253" y="5316736"/>
            <a:ext cx="162163" cy="291465"/>
          </a:xfrm>
          <a:prstGeom prst="rect">
            <a:avLst/>
          </a:prstGeom>
          <a:noFill/>
          <a:ln/>
        </p:spPr>
        <p:txBody>
          <a:bodyPr wrap="none" lIns="0" tIns="0" rIns="0" bIns="0" rtlCol="0" anchor="t"/>
          <a:lstStyle/>
          <a:p>
            <a:pPr marL="0" indent="0" algn="ctr">
              <a:lnSpc>
                <a:spcPts val="2250"/>
              </a:lnSpc>
              <a:buNone/>
            </a:pPr>
            <a:r>
              <a:rPr lang="en-US" sz="2250" b="1" dirty="0">
                <a:solidFill>
                  <a:srgbClr val="E0E4E6"/>
                </a:solidFill>
                <a:latin typeface="Spline Sans Bold" pitchFamily="34" charset="0"/>
                <a:ea typeface="Spline Sans Bold" pitchFamily="34" charset="-122"/>
                <a:cs typeface="Spline Sans Bold" pitchFamily="34" charset="-120"/>
              </a:rPr>
              <a:t>2</a:t>
            </a:r>
            <a:endParaRPr lang="en-US" sz="2250" dirty="0"/>
          </a:p>
        </p:txBody>
      </p:sp>
      <p:sp>
        <p:nvSpPr>
          <p:cNvPr id="14" name="Text 11"/>
          <p:cNvSpPr/>
          <p:nvPr/>
        </p:nvSpPr>
        <p:spPr>
          <a:xfrm>
            <a:off x="7781687" y="5189339"/>
            <a:ext cx="2428875" cy="303609"/>
          </a:xfrm>
          <a:prstGeom prst="rect">
            <a:avLst/>
          </a:prstGeom>
          <a:noFill/>
          <a:ln/>
        </p:spPr>
        <p:txBody>
          <a:bodyPr wrap="none" lIns="0" tIns="0" rIns="0" bIns="0" rtlCol="0" anchor="t"/>
          <a:lstStyle/>
          <a:p>
            <a:pPr marL="0" indent="0" algn="l">
              <a:lnSpc>
                <a:spcPts val="2350"/>
              </a:lnSpc>
              <a:buNone/>
            </a:pPr>
            <a:r>
              <a:rPr lang="en-US" sz="1900" b="1" dirty="0">
                <a:solidFill>
                  <a:srgbClr val="E0E4E6"/>
                </a:solidFill>
                <a:latin typeface="Spline Sans Bold" pitchFamily="34" charset="0"/>
                <a:ea typeface="Spline Sans Bold" pitchFamily="34" charset="-122"/>
                <a:cs typeface="Spline Sans Bold" pitchFamily="34" charset="-120"/>
              </a:rPr>
              <a:t>Load Data</a:t>
            </a:r>
            <a:endParaRPr lang="en-US" sz="1900" dirty="0"/>
          </a:p>
        </p:txBody>
      </p:sp>
      <p:sp>
        <p:nvSpPr>
          <p:cNvPr id="15" name="Text 12"/>
          <p:cNvSpPr/>
          <p:nvPr/>
        </p:nvSpPr>
        <p:spPr>
          <a:xfrm>
            <a:off x="7781687" y="5624036"/>
            <a:ext cx="6083618" cy="349687"/>
          </a:xfrm>
          <a:prstGeom prst="rect">
            <a:avLst/>
          </a:prstGeom>
          <a:noFill/>
          <a:ln/>
        </p:spPr>
        <p:txBody>
          <a:bodyPr wrap="non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Read CSV file into Pandas DataFrame</a:t>
            </a:r>
            <a:endParaRPr lang="en-US" sz="1700" dirty="0"/>
          </a:p>
        </p:txBody>
      </p:sp>
      <p:sp>
        <p:nvSpPr>
          <p:cNvPr id="16" name="Shape 13"/>
          <p:cNvSpPr/>
          <p:nvPr/>
        </p:nvSpPr>
        <p:spPr>
          <a:xfrm>
            <a:off x="6794837" y="6887408"/>
            <a:ext cx="765096" cy="30480"/>
          </a:xfrm>
          <a:prstGeom prst="roundRect">
            <a:avLst>
              <a:gd name="adj" fmla="val 1075803"/>
            </a:avLst>
          </a:prstGeom>
          <a:solidFill>
            <a:srgbClr val="37A7E7"/>
          </a:solidFill>
          <a:ln/>
        </p:spPr>
        <p:txBody>
          <a:bodyPr/>
          <a:lstStyle/>
          <a:p>
            <a:endParaRPr lang="en-US"/>
          </a:p>
        </p:txBody>
      </p:sp>
      <p:sp>
        <p:nvSpPr>
          <p:cNvPr id="17" name="Shape 14"/>
          <p:cNvSpPr/>
          <p:nvPr/>
        </p:nvSpPr>
        <p:spPr>
          <a:xfrm>
            <a:off x="6333470" y="6656784"/>
            <a:ext cx="491847" cy="491847"/>
          </a:xfrm>
          <a:prstGeom prst="roundRect">
            <a:avLst>
              <a:gd name="adj" fmla="val 66668"/>
            </a:avLst>
          </a:prstGeom>
          <a:solidFill>
            <a:srgbClr val="0A081B"/>
          </a:solidFill>
          <a:ln w="22860">
            <a:solidFill>
              <a:srgbClr val="37A7E7"/>
            </a:solidFill>
            <a:prstDash val="solid"/>
          </a:ln>
        </p:spPr>
        <p:txBody>
          <a:bodyPr/>
          <a:lstStyle/>
          <a:p>
            <a:endParaRPr lang="en-US"/>
          </a:p>
        </p:txBody>
      </p:sp>
      <p:sp>
        <p:nvSpPr>
          <p:cNvPr id="18" name="Text 15"/>
          <p:cNvSpPr/>
          <p:nvPr/>
        </p:nvSpPr>
        <p:spPr>
          <a:xfrm>
            <a:off x="6493966" y="6756916"/>
            <a:ext cx="170736" cy="291465"/>
          </a:xfrm>
          <a:prstGeom prst="rect">
            <a:avLst/>
          </a:prstGeom>
          <a:noFill/>
          <a:ln/>
        </p:spPr>
        <p:txBody>
          <a:bodyPr wrap="none" lIns="0" tIns="0" rIns="0" bIns="0" rtlCol="0" anchor="t"/>
          <a:lstStyle/>
          <a:p>
            <a:pPr marL="0" indent="0" algn="ctr">
              <a:lnSpc>
                <a:spcPts val="2250"/>
              </a:lnSpc>
              <a:buNone/>
            </a:pPr>
            <a:r>
              <a:rPr lang="en-US" sz="2250" b="1" dirty="0">
                <a:solidFill>
                  <a:srgbClr val="E0E4E6"/>
                </a:solidFill>
                <a:latin typeface="Spline Sans Bold" pitchFamily="34" charset="0"/>
                <a:ea typeface="Spline Sans Bold" pitchFamily="34" charset="-122"/>
                <a:cs typeface="Spline Sans Bold" pitchFamily="34" charset="-120"/>
              </a:rPr>
              <a:t>3</a:t>
            </a:r>
            <a:endParaRPr lang="en-US" sz="2250" dirty="0"/>
          </a:p>
        </p:txBody>
      </p:sp>
      <p:sp>
        <p:nvSpPr>
          <p:cNvPr id="19" name="Text 16"/>
          <p:cNvSpPr/>
          <p:nvPr/>
        </p:nvSpPr>
        <p:spPr>
          <a:xfrm>
            <a:off x="7781687" y="6629519"/>
            <a:ext cx="2428875" cy="303609"/>
          </a:xfrm>
          <a:prstGeom prst="rect">
            <a:avLst/>
          </a:prstGeom>
          <a:noFill/>
          <a:ln/>
        </p:spPr>
        <p:txBody>
          <a:bodyPr wrap="none" lIns="0" tIns="0" rIns="0" bIns="0" rtlCol="0" anchor="t"/>
          <a:lstStyle/>
          <a:p>
            <a:pPr marL="0" indent="0" algn="l">
              <a:lnSpc>
                <a:spcPts val="2350"/>
              </a:lnSpc>
              <a:buNone/>
            </a:pPr>
            <a:r>
              <a:rPr lang="en-US" sz="1900" b="1" dirty="0">
                <a:solidFill>
                  <a:srgbClr val="E0E4E6"/>
                </a:solidFill>
                <a:latin typeface="Spline Sans Bold" pitchFamily="34" charset="0"/>
                <a:ea typeface="Spline Sans Bold" pitchFamily="34" charset="-122"/>
                <a:cs typeface="Spline Sans Bold" pitchFamily="34" charset="-120"/>
              </a:rPr>
              <a:t>Initial Exploration</a:t>
            </a:r>
            <a:endParaRPr lang="en-US" sz="1900" dirty="0"/>
          </a:p>
        </p:txBody>
      </p:sp>
      <p:sp>
        <p:nvSpPr>
          <p:cNvPr id="20" name="Text 17"/>
          <p:cNvSpPr/>
          <p:nvPr/>
        </p:nvSpPr>
        <p:spPr>
          <a:xfrm>
            <a:off x="7781687" y="7064216"/>
            <a:ext cx="6083618" cy="349687"/>
          </a:xfrm>
          <a:prstGeom prst="rect">
            <a:avLst/>
          </a:prstGeom>
          <a:noFill/>
          <a:ln/>
        </p:spPr>
        <p:txBody>
          <a:bodyPr wrap="non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View first few rows of the dataset</a:t>
            </a:r>
            <a:endParaRPr lang="en-US" sz="1700" dirty="0"/>
          </a:p>
        </p:txBody>
      </p:sp>
      <p:cxnSp>
        <p:nvCxnSpPr>
          <p:cNvPr id="23" name="Straight Connector 22">
            <a:extLst>
              <a:ext uri="{FF2B5EF4-FFF2-40B4-BE49-F238E27FC236}">
                <a16:creationId xmlns:a16="http://schemas.microsoft.com/office/drawing/2014/main" id="{F87B49E2-5B57-0007-76EB-CB37F22909E8}"/>
              </a:ext>
            </a:extLst>
          </p:cNvPr>
          <p:cNvCxnSpPr/>
          <p:nvPr/>
        </p:nvCxnSpPr>
        <p:spPr>
          <a:xfrm>
            <a:off x="12890810" y="7950820"/>
            <a:ext cx="1605775"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65C3E7C-6B8F-C53B-FCFF-65AD17727B33}"/>
              </a:ext>
            </a:extLst>
          </p:cNvPr>
          <p:cNvSpPr/>
          <p:nvPr/>
        </p:nvSpPr>
        <p:spPr>
          <a:xfrm>
            <a:off x="12751713" y="7772400"/>
            <a:ext cx="1878687" cy="3496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0363" y="-13190"/>
            <a:ext cx="5486400" cy="8229600"/>
          </a:xfrm>
          <a:prstGeom prst="rect">
            <a:avLst/>
          </a:prstGeom>
        </p:spPr>
      </p:pic>
      <p:sp>
        <p:nvSpPr>
          <p:cNvPr id="3" name="Text 0"/>
          <p:cNvSpPr/>
          <p:nvPr/>
        </p:nvSpPr>
        <p:spPr>
          <a:xfrm>
            <a:off x="6350437" y="698659"/>
            <a:ext cx="5486400" cy="685800"/>
          </a:xfrm>
          <a:prstGeom prst="rect">
            <a:avLst/>
          </a:prstGeom>
          <a:noFill/>
          <a:ln/>
        </p:spPr>
        <p:txBody>
          <a:bodyPr wrap="none" lIns="0" tIns="0" rIns="0" bIns="0" rtlCol="0" anchor="t"/>
          <a:lstStyle/>
          <a:p>
            <a:pPr marL="0" indent="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Dataset Overview</a:t>
            </a:r>
            <a:endParaRPr lang="en-US" sz="4300" dirty="0"/>
          </a:p>
        </p:txBody>
      </p:sp>
      <p:sp>
        <p:nvSpPr>
          <p:cNvPr id="4" name="Text 1"/>
          <p:cNvSpPr/>
          <p:nvPr/>
        </p:nvSpPr>
        <p:spPr>
          <a:xfrm>
            <a:off x="6350437" y="1754743"/>
            <a:ext cx="7415927" cy="2370296"/>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The dataset consists of 768 rows and 9 columns. We use df.info() to get an overview of the data types and non-null counts. All columns are numeric, with 7 integer columns and 2 float columns. The features include Pregnancies, Glucose, BloodPressure, SkinThickness, Insulin, BMI, DiabetesPedigreeFunction, Age, and the target variable Outcome.</a:t>
            </a:r>
            <a:endParaRPr lang="en-US" sz="1900" dirty="0"/>
          </a:p>
        </p:txBody>
      </p:sp>
      <p:sp>
        <p:nvSpPr>
          <p:cNvPr id="5" name="Shape 2"/>
          <p:cNvSpPr/>
          <p:nvPr/>
        </p:nvSpPr>
        <p:spPr>
          <a:xfrm>
            <a:off x="6350437" y="4402693"/>
            <a:ext cx="3584615" cy="1440656"/>
          </a:xfrm>
          <a:prstGeom prst="roundRect">
            <a:avLst>
              <a:gd name="adj" fmla="val 25706"/>
            </a:avLst>
          </a:prstGeom>
          <a:solidFill>
            <a:srgbClr val="0A081B"/>
          </a:solidFill>
          <a:ln w="30480">
            <a:solidFill>
              <a:srgbClr val="16FFBB"/>
            </a:solidFill>
            <a:prstDash val="solid"/>
          </a:ln>
        </p:spPr>
        <p:txBody>
          <a:bodyPr/>
          <a:lstStyle/>
          <a:p>
            <a:endParaRPr lang="en-US"/>
          </a:p>
        </p:txBody>
      </p:sp>
      <p:sp>
        <p:nvSpPr>
          <p:cNvPr id="6" name="Text 3"/>
          <p:cNvSpPr/>
          <p:nvPr/>
        </p:nvSpPr>
        <p:spPr>
          <a:xfrm>
            <a:off x="6627733" y="4679990"/>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Rows</a:t>
            </a:r>
            <a:endParaRPr lang="en-US" sz="2150" dirty="0"/>
          </a:p>
        </p:txBody>
      </p:sp>
      <p:sp>
        <p:nvSpPr>
          <p:cNvPr id="7" name="Text 4"/>
          <p:cNvSpPr/>
          <p:nvPr/>
        </p:nvSpPr>
        <p:spPr>
          <a:xfrm>
            <a:off x="6627733" y="5171003"/>
            <a:ext cx="3030022" cy="395049"/>
          </a:xfrm>
          <a:prstGeom prst="rect">
            <a:avLst/>
          </a:prstGeom>
          <a:noFill/>
          <a:ln/>
        </p:spPr>
        <p:txBody>
          <a:bodyPr wrap="non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768</a:t>
            </a:r>
            <a:endParaRPr lang="en-US" sz="1900" dirty="0"/>
          </a:p>
        </p:txBody>
      </p:sp>
      <p:sp>
        <p:nvSpPr>
          <p:cNvPr id="8" name="Shape 5"/>
          <p:cNvSpPr/>
          <p:nvPr/>
        </p:nvSpPr>
        <p:spPr>
          <a:xfrm>
            <a:off x="10181868" y="4402693"/>
            <a:ext cx="3584615" cy="1440656"/>
          </a:xfrm>
          <a:prstGeom prst="roundRect">
            <a:avLst>
              <a:gd name="adj" fmla="val 25706"/>
            </a:avLst>
          </a:prstGeom>
          <a:solidFill>
            <a:srgbClr val="0A081B"/>
          </a:solidFill>
          <a:ln w="30480">
            <a:solidFill>
              <a:srgbClr val="29DDDA"/>
            </a:solidFill>
            <a:prstDash val="solid"/>
          </a:ln>
        </p:spPr>
        <p:txBody>
          <a:bodyPr/>
          <a:lstStyle/>
          <a:p>
            <a:endParaRPr lang="en-US"/>
          </a:p>
        </p:txBody>
      </p:sp>
      <p:sp>
        <p:nvSpPr>
          <p:cNvPr id="9" name="Text 6"/>
          <p:cNvSpPr/>
          <p:nvPr/>
        </p:nvSpPr>
        <p:spPr>
          <a:xfrm>
            <a:off x="10459164" y="4679990"/>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Columns</a:t>
            </a:r>
            <a:endParaRPr lang="en-US" sz="2150" dirty="0"/>
          </a:p>
        </p:txBody>
      </p:sp>
      <p:sp>
        <p:nvSpPr>
          <p:cNvPr id="10" name="Text 7"/>
          <p:cNvSpPr/>
          <p:nvPr/>
        </p:nvSpPr>
        <p:spPr>
          <a:xfrm>
            <a:off x="10459164" y="5171003"/>
            <a:ext cx="3030022" cy="395049"/>
          </a:xfrm>
          <a:prstGeom prst="rect">
            <a:avLst/>
          </a:prstGeom>
          <a:noFill/>
          <a:ln/>
        </p:spPr>
        <p:txBody>
          <a:bodyPr wrap="non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9</a:t>
            </a:r>
            <a:endParaRPr lang="en-US" sz="1900" dirty="0"/>
          </a:p>
        </p:txBody>
      </p:sp>
      <p:sp>
        <p:nvSpPr>
          <p:cNvPr id="11" name="Shape 8"/>
          <p:cNvSpPr/>
          <p:nvPr/>
        </p:nvSpPr>
        <p:spPr>
          <a:xfrm>
            <a:off x="6350437" y="6090166"/>
            <a:ext cx="3584615" cy="1440656"/>
          </a:xfrm>
          <a:prstGeom prst="roundRect">
            <a:avLst>
              <a:gd name="adj" fmla="val 25706"/>
            </a:avLst>
          </a:prstGeom>
          <a:solidFill>
            <a:srgbClr val="0A081B"/>
          </a:solidFill>
          <a:ln w="30480">
            <a:solidFill>
              <a:srgbClr val="37A7E7"/>
            </a:solidFill>
            <a:prstDash val="solid"/>
          </a:ln>
        </p:spPr>
        <p:txBody>
          <a:bodyPr/>
          <a:lstStyle/>
          <a:p>
            <a:endParaRPr lang="en-US"/>
          </a:p>
        </p:txBody>
      </p:sp>
      <p:sp>
        <p:nvSpPr>
          <p:cNvPr id="12" name="Text 9"/>
          <p:cNvSpPr/>
          <p:nvPr/>
        </p:nvSpPr>
        <p:spPr>
          <a:xfrm>
            <a:off x="6627733" y="6367463"/>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Data Types</a:t>
            </a:r>
            <a:endParaRPr lang="en-US" sz="2150" dirty="0"/>
          </a:p>
        </p:txBody>
      </p:sp>
      <p:sp>
        <p:nvSpPr>
          <p:cNvPr id="13" name="Text 10"/>
          <p:cNvSpPr/>
          <p:nvPr/>
        </p:nvSpPr>
        <p:spPr>
          <a:xfrm>
            <a:off x="6627733" y="6858476"/>
            <a:ext cx="3030022" cy="395049"/>
          </a:xfrm>
          <a:prstGeom prst="rect">
            <a:avLst/>
          </a:prstGeom>
          <a:noFill/>
          <a:ln/>
        </p:spPr>
        <p:txBody>
          <a:bodyPr wrap="non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7 int64, 2 float64</a:t>
            </a:r>
            <a:endParaRPr lang="en-US" sz="1900" dirty="0"/>
          </a:p>
        </p:txBody>
      </p:sp>
      <p:sp>
        <p:nvSpPr>
          <p:cNvPr id="14" name="Shape 11"/>
          <p:cNvSpPr/>
          <p:nvPr/>
        </p:nvSpPr>
        <p:spPr>
          <a:xfrm>
            <a:off x="10181868" y="6090166"/>
            <a:ext cx="3584615" cy="1440656"/>
          </a:xfrm>
          <a:prstGeom prst="roundRect">
            <a:avLst>
              <a:gd name="adj" fmla="val 25706"/>
            </a:avLst>
          </a:prstGeom>
          <a:solidFill>
            <a:srgbClr val="0A081B"/>
          </a:solidFill>
          <a:ln w="30480">
            <a:solidFill>
              <a:srgbClr val="091231"/>
            </a:solidFill>
            <a:prstDash val="solid"/>
          </a:ln>
        </p:spPr>
        <p:txBody>
          <a:bodyPr/>
          <a:lstStyle/>
          <a:p>
            <a:endParaRPr lang="en-US"/>
          </a:p>
        </p:txBody>
      </p:sp>
      <p:sp>
        <p:nvSpPr>
          <p:cNvPr id="15" name="Text 12"/>
          <p:cNvSpPr/>
          <p:nvPr/>
        </p:nvSpPr>
        <p:spPr>
          <a:xfrm>
            <a:off x="10459164" y="6367463"/>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Non-null</a:t>
            </a:r>
            <a:endParaRPr lang="en-US" sz="2150" dirty="0"/>
          </a:p>
        </p:txBody>
      </p:sp>
      <p:sp>
        <p:nvSpPr>
          <p:cNvPr id="16" name="Text 13"/>
          <p:cNvSpPr/>
          <p:nvPr/>
        </p:nvSpPr>
        <p:spPr>
          <a:xfrm>
            <a:off x="10459164" y="6858476"/>
            <a:ext cx="3030022" cy="395049"/>
          </a:xfrm>
          <a:prstGeom prst="rect">
            <a:avLst/>
          </a:prstGeom>
          <a:noFill/>
          <a:ln/>
        </p:spPr>
        <p:txBody>
          <a:bodyPr wrap="non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All columns fully populated</a:t>
            </a:r>
            <a:endParaRPr lang="en-US" sz="1900" dirty="0"/>
          </a:p>
        </p:txBody>
      </p:sp>
      <p:sp>
        <p:nvSpPr>
          <p:cNvPr id="17" name="Rectangle 16">
            <a:extLst>
              <a:ext uri="{FF2B5EF4-FFF2-40B4-BE49-F238E27FC236}">
                <a16:creationId xmlns:a16="http://schemas.microsoft.com/office/drawing/2014/main" id="{5F98ACD4-179A-0F9A-AD51-C02BA5771688}"/>
              </a:ext>
            </a:extLst>
          </p:cNvPr>
          <p:cNvSpPr/>
          <p:nvPr/>
        </p:nvSpPr>
        <p:spPr>
          <a:xfrm>
            <a:off x="12751713" y="7772400"/>
            <a:ext cx="1878687" cy="3496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48665" y="588288"/>
            <a:ext cx="7658100" cy="594241"/>
          </a:xfrm>
          <a:prstGeom prst="rect">
            <a:avLst/>
          </a:prstGeom>
          <a:noFill/>
          <a:ln/>
        </p:spPr>
        <p:txBody>
          <a:bodyPr wrap="none" lIns="0" tIns="0" rIns="0" bIns="0" rtlCol="0" anchor="t"/>
          <a:lstStyle/>
          <a:p>
            <a:pPr marL="0" indent="0">
              <a:lnSpc>
                <a:spcPts val="4650"/>
              </a:lnSpc>
              <a:buNone/>
            </a:pPr>
            <a:r>
              <a:rPr lang="en-US" sz="3700" b="1" dirty="0">
                <a:solidFill>
                  <a:srgbClr val="F0FCFF"/>
                </a:solidFill>
                <a:latin typeface="Spline Sans Bold" pitchFamily="34" charset="0"/>
                <a:ea typeface="Spline Sans Bold" pitchFamily="34" charset="-122"/>
                <a:cs typeface="Spline Sans Bold" pitchFamily="34" charset="-120"/>
              </a:rPr>
              <a:t>Data Description and Visualization</a:t>
            </a:r>
            <a:endParaRPr lang="en-US" sz="3700" dirty="0"/>
          </a:p>
        </p:txBody>
      </p:sp>
      <p:sp>
        <p:nvSpPr>
          <p:cNvPr id="3" name="Text 1"/>
          <p:cNvSpPr/>
          <p:nvPr/>
        </p:nvSpPr>
        <p:spPr>
          <a:xfrm>
            <a:off x="748665" y="1610320"/>
            <a:ext cx="13133070" cy="1026914"/>
          </a:xfrm>
          <a:prstGeom prst="rect">
            <a:avLst/>
          </a:prstGeom>
          <a:noFill/>
          <a:ln/>
        </p:spPr>
        <p:txBody>
          <a:bodyPr wrap="square" lIns="0" tIns="0" rIns="0" bIns="0" rtlCol="0" anchor="t"/>
          <a:lstStyle/>
          <a:p>
            <a:pPr marL="0" indent="0">
              <a:lnSpc>
                <a:spcPts val="2650"/>
              </a:lnSpc>
              <a:buNone/>
            </a:pPr>
            <a:r>
              <a:rPr lang="en-US" sz="1650" dirty="0">
                <a:solidFill>
                  <a:srgbClr val="E0E4E6"/>
                </a:solidFill>
                <a:latin typeface="Barlow" pitchFamily="34" charset="0"/>
                <a:ea typeface="Barlow" pitchFamily="34" charset="-122"/>
                <a:cs typeface="Barlow" pitchFamily="34" charset="-120"/>
              </a:rPr>
              <a:t>We use df.describe() to get statistical summaries of the dataset. This provides insights into the distribution of each feature, including count, mean, standard deviation, minimum, maximum, and quartile values. To visualize relationships between features, we create a pairplot using Seaborn, which shows scatterplots for each pair of features, color-coded by the Outcome variable.</a:t>
            </a:r>
            <a:endParaRPr lang="en-US" sz="1650" dirty="0"/>
          </a:p>
        </p:txBody>
      </p:sp>
      <p:pic>
        <p:nvPicPr>
          <p:cNvPr id="4" name="Image 0" descr="preencoded.png"/>
          <p:cNvPicPr>
            <a:picLocks noChangeAspect="1"/>
          </p:cNvPicPr>
          <p:nvPr/>
        </p:nvPicPr>
        <p:blipFill>
          <a:blip r:embed="rId3"/>
          <a:stretch>
            <a:fillRect/>
          </a:stretch>
        </p:blipFill>
        <p:spPr>
          <a:xfrm>
            <a:off x="748665" y="2877860"/>
            <a:ext cx="6406039" cy="3959185"/>
          </a:xfrm>
          <a:prstGeom prst="rect">
            <a:avLst/>
          </a:prstGeom>
        </p:spPr>
      </p:pic>
      <p:sp>
        <p:nvSpPr>
          <p:cNvPr id="5" name="Text 2"/>
          <p:cNvSpPr/>
          <p:nvPr/>
        </p:nvSpPr>
        <p:spPr>
          <a:xfrm>
            <a:off x="748665" y="7104340"/>
            <a:ext cx="2376964" cy="297061"/>
          </a:xfrm>
          <a:prstGeom prst="rect">
            <a:avLst/>
          </a:prstGeom>
          <a:noFill/>
          <a:ln/>
        </p:spPr>
        <p:txBody>
          <a:bodyPr wrap="none" lIns="0" tIns="0" rIns="0" bIns="0" rtlCol="0" anchor="t"/>
          <a:lstStyle/>
          <a:p>
            <a:pPr marL="0" indent="0" algn="l">
              <a:lnSpc>
                <a:spcPts val="2300"/>
              </a:lnSpc>
              <a:buNone/>
            </a:pPr>
            <a:r>
              <a:rPr lang="en-US" sz="1850" b="1" dirty="0">
                <a:solidFill>
                  <a:srgbClr val="E0E4E6"/>
                </a:solidFill>
                <a:latin typeface="Spline Sans Bold" pitchFamily="34" charset="0"/>
                <a:ea typeface="Spline Sans Bold" pitchFamily="34" charset="-122"/>
                <a:cs typeface="Spline Sans Bold" pitchFamily="34" charset="-120"/>
              </a:rPr>
              <a:t>Statistical Summary</a:t>
            </a:r>
            <a:endParaRPr lang="en-US" sz="1850" dirty="0"/>
          </a:p>
        </p:txBody>
      </p:sp>
      <p:sp>
        <p:nvSpPr>
          <p:cNvPr id="6" name="Text 3"/>
          <p:cNvSpPr/>
          <p:nvPr/>
        </p:nvSpPr>
        <p:spPr>
          <a:xfrm>
            <a:off x="748665" y="7529751"/>
            <a:ext cx="6406039" cy="342305"/>
          </a:xfrm>
          <a:prstGeom prst="rect">
            <a:avLst/>
          </a:prstGeom>
          <a:noFill/>
          <a:ln/>
        </p:spPr>
        <p:txBody>
          <a:bodyPr wrap="none" lIns="0" tIns="0" rIns="0" bIns="0" rtlCol="0" anchor="t"/>
          <a:lstStyle/>
          <a:p>
            <a:pPr marL="0" indent="0" algn="l">
              <a:lnSpc>
                <a:spcPts val="2650"/>
              </a:lnSpc>
              <a:buNone/>
            </a:pPr>
            <a:r>
              <a:rPr lang="en-US" sz="1650" dirty="0">
                <a:solidFill>
                  <a:srgbClr val="E0E4E6"/>
                </a:solidFill>
                <a:latin typeface="Barlow" pitchFamily="34" charset="0"/>
                <a:ea typeface="Barlow" pitchFamily="34" charset="-122"/>
                <a:cs typeface="Barlow" pitchFamily="34" charset="-120"/>
              </a:rPr>
              <a:t>Descriptive statistics for each feature</a:t>
            </a:r>
            <a:endParaRPr lang="en-US" sz="1650" dirty="0"/>
          </a:p>
        </p:txBody>
      </p:sp>
      <p:pic>
        <p:nvPicPr>
          <p:cNvPr id="7" name="Image 1" descr="preencoded.png"/>
          <p:cNvPicPr>
            <a:picLocks noChangeAspect="1"/>
          </p:cNvPicPr>
          <p:nvPr/>
        </p:nvPicPr>
        <p:blipFill>
          <a:blip r:embed="rId4"/>
          <a:stretch>
            <a:fillRect/>
          </a:stretch>
        </p:blipFill>
        <p:spPr>
          <a:xfrm>
            <a:off x="7475577" y="2877860"/>
            <a:ext cx="6406158" cy="3959304"/>
          </a:xfrm>
          <a:prstGeom prst="rect">
            <a:avLst/>
          </a:prstGeom>
        </p:spPr>
      </p:pic>
      <p:sp>
        <p:nvSpPr>
          <p:cNvPr id="8" name="Text 4"/>
          <p:cNvSpPr/>
          <p:nvPr/>
        </p:nvSpPr>
        <p:spPr>
          <a:xfrm>
            <a:off x="7475577" y="7104459"/>
            <a:ext cx="2376964" cy="297061"/>
          </a:xfrm>
          <a:prstGeom prst="rect">
            <a:avLst/>
          </a:prstGeom>
          <a:noFill/>
          <a:ln/>
        </p:spPr>
        <p:txBody>
          <a:bodyPr wrap="none" lIns="0" tIns="0" rIns="0" bIns="0" rtlCol="0" anchor="t"/>
          <a:lstStyle/>
          <a:p>
            <a:pPr marL="0" indent="0" algn="l">
              <a:lnSpc>
                <a:spcPts val="2300"/>
              </a:lnSpc>
              <a:buNone/>
            </a:pPr>
            <a:r>
              <a:rPr lang="en-US" sz="1850" b="1" dirty="0">
                <a:solidFill>
                  <a:srgbClr val="E0E4E6"/>
                </a:solidFill>
                <a:latin typeface="Spline Sans Bold" pitchFamily="34" charset="0"/>
                <a:ea typeface="Spline Sans Bold" pitchFamily="34" charset="-122"/>
                <a:cs typeface="Spline Sans Bold" pitchFamily="34" charset="-120"/>
              </a:rPr>
              <a:t>Feature Pairplot</a:t>
            </a:r>
            <a:endParaRPr lang="en-US" sz="1850" dirty="0"/>
          </a:p>
        </p:txBody>
      </p:sp>
      <p:sp>
        <p:nvSpPr>
          <p:cNvPr id="9" name="Text 5"/>
          <p:cNvSpPr/>
          <p:nvPr/>
        </p:nvSpPr>
        <p:spPr>
          <a:xfrm>
            <a:off x="7475577" y="7529870"/>
            <a:ext cx="6406158" cy="342305"/>
          </a:xfrm>
          <a:prstGeom prst="rect">
            <a:avLst/>
          </a:prstGeom>
          <a:noFill/>
          <a:ln/>
        </p:spPr>
        <p:txBody>
          <a:bodyPr wrap="none" lIns="0" tIns="0" rIns="0" bIns="0" rtlCol="0" anchor="t"/>
          <a:lstStyle/>
          <a:p>
            <a:pPr marL="0" indent="0" algn="l">
              <a:lnSpc>
                <a:spcPts val="2650"/>
              </a:lnSpc>
              <a:buNone/>
            </a:pPr>
            <a:r>
              <a:rPr lang="en-US" sz="1650" dirty="0">
                <a:solidFill>
                  <a:srgbClr val="E0E4E6"/>
                </a:solidFill>
                <a:latin typeface="Barlow" pitchFamily="34" charset="0"/>
                <a:ea typeface="Barlow" pitchFamily="34" charset="-122"/>
                <a:cs typeface="Barlow" pitchFamily="34" charset="-120"/>
              </a:rPr>
              <a:t>Visualizes relationships between features</a:t>
            </a:r>
            <a:endParaRPr lang="en-US" sz="1650" dirty="0"/>
          </a:p>
        </p:txBody>
      </p:sp>
      <p:sp>
        <p:nvSpPr>
          <p:cNvPr id="10" name="Rectangle 9">
            <a:extLst>
              <a:ext uri="{FF2B5EF4-FFF2-40B4-BE49-F238E27FC236}">
                <a16:creationId xmlns:a16="http://schemas.microsoft.com/office/drawing/2014/main" id="{F6A0F2B9-3B4E-D23D-B729-BE4A476A1CC2}"/>
              </a:ext>
            </a:extLst>
          </p:cNvPr>
          <p:cNvSpPr/>
          <p:nvPr/>
        </p:nvSpPr>
        <p:spPr>
          <a:xfrm>
            <a:off x="12751713" y="7772400"/>
            <a:ext cx="1878687" cy="3496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48665" y="588288"/>
            <a:ext cx="7658100" cy="594241"/>
          </a:xfrm>
          <a:prstGeom prst="rect">
            <a:avLst/>
          </a:prstGeom>
          <a:noFill/>
          <a:ln/>
        </p:spPr>
        <p:txBody>
          <a:bodyPr wrap="none" lIns="0" tIns="0" rIns="0" bIns="0" rtlCol="0" anchor="t"/>
          <a:lstStyle/>
          <a:p>
            <a:pPr marL="0" indent="0">
              <a:lnSpc>
                <a:spcPts val="4650"/>
              </a:lnSpc>
              <a:buNone/>
            </a:pPr>
            <a:r>
              <a:rPr lang="en-US" sz="3700" b="1" dirty="0">
                <a:solidFill>
                  <a:srgbClr val="F0FCFF"/>
                </a:solidFill>
                <a:latin typeface="Spline Sans Bold" pitchFamily="34" charset="0"/>
                <a:ea typeface="Spline Sans Bold" pitchFamily="34" charset="-122"/>
                <a:cs typeface="Spline Sans Bold" pitchFamily="34" charset="-120"/>
              </a:rPr>
              <a:t>Data Description and Visualization</a:t>
            </a:r>
            <a:endParaRPr lang="en-US" sz="3700" dirty="0"/>
          </a:p>
        </p:txBody>
      </p:sp>
      <p:sp>
        <p:nvSpPr>
          <p:cNvPr id="3" name="Text 1"/>
          <p:cNvSpPr/>
          <p:nvPr/>
        </p:nvSpPr>
        <p:spPr>
          <a:xfrm>
            <a:off x="748665" y="1610320"/>
            <a:ext cx="13133070" cy="1026914"/>
          </a:xfrm>
          <a:prstGeom prst="rect">
            <a:avLst/>
          </a:prstGeom>
          <a:noFill/>
          <a:ln/>
        </p:spPr>
        <p:txBody>
          <a:bodyPr wrap="square" lIns="0" tIns="0" rIns="0" bIns="0" rtlCol="0" anchor="t"/>
          <a:lstStyle/>
          <a:p>
            <a:pPr marL="0" indent="0">
              <a:lnSpc>
                <a:spcPts val="2650"/>
              </a:lnSpc>
              <a:buNone/>
            </a:pPr>
            <a:r>
              <a:rPr lang="en-US" sz="1650" dirty="0">
                <a:solidFill>
                  <a:srgbClr val="E0E4E6"/>
                </a:solidFill>
                <a:latin typeface="Barlow" pitchFamily="34" charset="0"/>
                <a:ea typeface="Barlow" pitchFamily="34" charset="-122"/>
                <a:cs typeface="Barlow" pitchFamily="34" charset="-120"/>
              </a:rPr>
              <a:t>To visualize the distributions of numerical columns in a </a:t>
            </a:r>
            <a:r>
              <a:rPr lang="en-US" sz="1650" dirty="0" err="1">
                <a:solidFill>
                  <a:srgbClr val="E0E4E6"/>
                </a:solidFill>
                <a:latin typeface="Barlow" pitchFamily="34" charset="0"/>
                <a:ea typeface="Barlow" pitchFamily="34" charset="-122"/>
                <a:cs typeface="Barlow" pitchFamily="34" charset="-120"/>
              </a:rPr>
              <a:t>DataFrame</a:t>
            </a:r>
            <a:r>
              <a:rPr lang="en-US" sz="1650" dirty="0">
                <a:solidFill>
                  <a:srgbClr val="E0E4E6"/>
                </a:solidFill>
                <a:latin typeface="Barlow" pitchFamily="34" charset="0"/>
                <a:ea typeface="Barlow" pitchFamily="34" charset="-122"/>
                <a:cs typeface="Barlow" pitchFamily="34" charset="-120"/>
              </a:rPr>
              <a:t> along with their correlations and also the subplots of each attributes.</a:t>
            </a:r>
            <a:endParaRPr lang="en-US" sz="1650" dirty="0"/>
          </a:p>
        </p:txBody>
      </p:sp>
      <p:sp>
        <p:nvSpPr>
          <p:cNvPr id="5" name="Text 2"/>
          <p:cNvSpPr/>
          <p:nvPr/>
        </p:nvSpPr>
        <p:spPr>
          <a:xfrm>
            <a:off x="748665" y="7104340"/>
            <a:ext cx="2376964" cy="297061"/>
          </a:xfrm>
          <a:prstGeom prst="rect">
            <a:avLst/>
          </a:prstGeom>
          <a:noFill/>
          <a:ln/>
        </p:spPr>
        <p:txBody>
          <a:bodyPr wrap="none" lIns="0" tIns="0" rIns="0" bIns="0" rtlCol="0" anchor="t"/>
          <a:lstStyle/>
          <a:p>
            <a:pPr marL="0" indent="0" algn="l">
              <a:lnSpc>
                <a:spcPts val="2300"/>
              </a:lnSpc>
              <a:buNone/>
            </a:pPr>
            <a:r>
              <a:rPr lang="en-US" sz="1850" b="1" dirty="0">
                <a:solidFill>
                  <a:srgbClr val="E0E4E6"/>
                </a:solidFill>
                <a:latin typeface="Spline Sans Bold" pitchFamily="34" charset="0"/>
                <a:ea typeface="Spline Sans Bold" pitchFamily="34" charset="-122"/>
              </a:rPr>
              <a:t>Heat Map</a:t>
            </a:r>
            <a:endParaRPr lang="en-US" sz="1850" dirty="0"/>
          </a:p>
        </p:txBody>
      </p:sp>
      <p:sp>
        <p:nvSpPr>
          <p:cNvPr id="6" name="Text 3"/>
          <p:cNvSpPr/>
          <p:nvPr/>
        </p:nvSpPr>
        <p:spPr>
          <a:xfrm>
            <a:off x="748665" y="7529751"/>
            <a:ext cx="6406039" cy="342305"/>
          </a:xfrm>
          <a:prstGeom prst="rect">
            <a:avLst/>
          </a:prstGeom>
          <a:noFill/>
          <a:ln/>
        </p:spPr>
        <p:txBody>
          <a:bodyPr wrap="none" lIns="0" tIns="0" rIns="0" bIns="0" rtlCol="0" anchor="t"/>
          <a:lstStyle/>
          <a:p>
            <a:pPr marL="0" indent="0" algn="l">
              <a:lnSpc>
                <a:spcPts val="2650"/>
              </a:lnSpc>
              <a:buNone/>
            </a:pPr>
            <a:endParaRPr lang="en-US" sz="1650" dirty="0"/>
          </a:p>
        </p:txBody>
      </p:sp>
      <p:sp>
        <p:nvSpPr>
          <p:cNvPr id="8" name="Text 4"/>
          <p:cNvSpPr/>
          <p:nvPr/>
        </p:nvSpPr>
        <p:spPr>
          <a:xfrm>
            <a:off x="7475577" y="7104459"/>
            <a:ext cx="2376964" cy="297061"/>
          </a:xfrm>
          <a:prstGeom prst="rect">
            <a:avLst/>
          </a:prstGeom>
          <a:noFill/>
          <a:ln/>
        </p:spPr>
        <p:txBody>
          <a:bodyPr wrap="none" lIns="0" tIns="0" rIns="0" bIns="0" rtlCol="0" anchor="t"/>
          <a:lstStyle/>
          <a:p>
            <a:pPr marL="0" indent="0" algn="l">
              <a:lnSpc>
                <a:spcPts val="2300"/>
              </a:lnSpc>
              <a:buNone/>
            </a:pPr>
            <a:r>
              <a:rPr lang="en-US" sz="2000" dirty="0">
                <a:solidFill>
                  <a:schemeClr val="bg1"/>
                </a:solidFill>
              </a:rPr>
              <a:t>Creates a grid of subplots with 2 rows and 4 columns.</a:t>
            </a:r>
            <a:endParaRPr lang="en-US" sz="1850" dirty="0">
              <a:solidFill>
                <a:schemeClr val="bg1"/>
              </a:solidFill>
            </a:endParaRPr>
          </a:p>
        </p:txBody>
      </p:sp>
      <p:sp>
        <p:nvSpPr>
          <p:cNvPr id="9" name="Text 5"/>
          <p:cNvSpPr/>
          <p:nvPr/>
        </p:nvSpPr>
        <p:spPr>
          <a:xfrm>
            <a:off x="7475577" y="7529870"/>
            <a:ext cx="6406158" cy="342305"/>
          </a:xfrm>
          <a:prstGeom prst="rect">
            <a:avLst/>
          </a:prstGeom>
          <a:noFill/>
          <a:ln/>
        </p:spPr>
        <p:txBody>
          <a:bodyPr wrap="none" lIns="0" tIns="0" rIns="0" bIns="0" rtlCol="0" anchor="t"/>
          <a:lstStyle/>
          <a:p>
            <a:pPr marL="0" indent="0" algn="l">
              <a:lnSpc>
                <a:spcPts val="2650"/>
              </a:lnSpc>
              <a:buNone/>
            </a:pPr>
            <a:endParaRPr lang="en-US" sz="1650" dirty="0"/>
          </a:p>
        </p:txBody>
      </p:sp>
      <p:sp>
        <p:nvSpPr>
          <p:cNvPr id="10" name="Rectangle 9">
            <a:extLst>
              <a:ext uri="{FF2B5EF4-FFF2-40B4-BE49-F238E27FC236}">
                <a16:creationId xmlns:a16="http://schemas.microsoft.com/office/drawing/2014/main" id="{F6A0F2B9-3B4E-D23D-B729-BE4A476A1CC2}"/>
              </a:ext>
            </a:extLst>
          </p:cNvPr>
          <p:cNvSpPr/>
          <p:nvPr/>
        </p:nvSpPr>
        <p:spPr>
          <a:xfrm>
            <a:off x="12751713" y="7772400"/>
            <a:ext cx="1878687" cy="3496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4624C13-1322-3E99-8EC8-A095EE5D3B5F}"/>
              </a:ext>
            </a:extLst>
          </p:cNvPr>
          <p:cNvPicPr>
            <a:picLocks noChangeAspect="1"/>
          </p:cNvPicPr>
          <p:nvPr/>
        </p:nvPicPr>
        <p:blipFill>
          <a:blip r:embed="rId3"/>
          <a:stretch>
            <a:fillRect/>
          </a:stretch>
        </p:blipFill>
        <p:spPr>
          <a:xfrm>
            <a:off x="753573" y="2885734"/>
            <a:ext cx="6561627" cy="4079780"/>
          </a:xfrm>
          <a:prstGeom prst="rect">
            <a:avLst/>
          </a:prstGeom>
        </p:spPr>
      </p:pic>
      <p:pic>
        <p:nvPicPr>
          <p:cNvPr id="14" name="Picture 13">
            <a:extLst>
              <a:ext uri="{FF2B5EF4-FFF2-40B4-BE49-F238E27FC236}">
                <a16:creationId xmlns:a16="http://schemas.microsoft.com/office/drawing/2014/main" id="{3B6E8F44-9000-0A6F-F976-025E935E34F1}"/>
              </a:ext>
            </a:extLst>
          </p:cNvPr>
          <p:cNvPicPr>
            <a:picLocks noChangeAspect="1"/>
          </p:cNvPicPr>
          <p:nvPr/>
        </p:nvPicPr>
        <p:blipFill>
          <a:blip r:embed="rId4"/>
          <a:stretch>
            <a:fillRect/>
          </a:stretch>
        </p:blipFill>
        <p:spPr>
          <a:xfrm>
            <a:off x="7544494" y="2952641"/>
            <a:ext cx="3134162" cy="1667108"/>
          </a:xfrm>
          <a:prstGeom prst="rect">
            <a:avLst/>
          </a:prstGeom>
        </p:spPr>
      </p:pic>
      <p:pic>
        <p:nvPicPr>
          <p:cNvPr id="16" name="Picture 15">
            <a:extLst>
              <a:ext uri="{FF2B5EF4-FFF2-40B4-BE49-F238E27FC236}">
                <a16:creationId xmlns:a16="http://schemas.microsoft.com/office/drawing/2014/main" id="{F7342638-6643-C575-490E-1CA756456386}"/>
              </a:ext>
            </a:extLst>
          </p:cNvPr>
          <p:cNvPicPr>
            <a:picLocks noChangeAspect="1"/>
          </p:cNvPicPr>
          <p:nvPr/>
        </p:nvPicPr>
        <p:blipFill>
          <a:blip r:embed="rId5"/>
          <a:stretch>
            <a:fillRect/>
          </a:stretch>
        </p:blipFill>
        <p:spPr>
          <a:xfrm>
            <a:off x="10907950" y="3005037"/>
            <a:ext cx="3248478" cy="1590897"/>
          </a:xfrm>
          <a:prstGeom prst="rect">
            <a:avLst/>
          </a:prstGeom>
        </p:spPr>
      </p:pic>
      <p:pic>
        <p:nvPicPr>
          <p:cNvPr id="18" name="Picture 17">
            <a:extLst>
              <a:ext uri="{FF2B5EF4-FFF2-40B4-BE49-F238E27FC236}">
                <a16:creationId xmlns:a16="http://schemas.microsoft.com/office/drawing/2014/main" id="{85DA65BF-17EA-3846-BFC7-4607297A2B09}"/>
              </a:ext>
            </a:extLst>
          </p:cNvPr>
          <p:cNvPicPr>
            <a:picLocks noChangeAspect="1"/>
          </p:cNvPicPr>
          <p:nvPr/>
        </p:nvPicPr>
        <p:blipFill>
          <a:blip r:embed="rId6"/>
          <a:stretch>
            <a:fillRect/>
          </a:stretch>
        </p:blipFill>
        <p:spPr>
          <a:xfrm>
            <a:off x="7544494" y="4935156"/>
            <a:ext cx="3019846" cy="1571844"/>
          </a:xfrm>
          <a:prstGeom prst="rect">
            <a:avLst/>
          </a:prstGeom>
        </p:spPr>
      </p:pic>
      <p:pic>
        <p:nvPicPr>
          <p:cNvPr id="20" name="Picture 19">
            <a:extLst>
              <a:ext uri="{FF2B5EF4-FFF2-40B4-BE49-F238E27FC236}">
                <a16:creationId xmlns:a16="http://schemas.microsoft.com/office/drawing/2014/main" id="{3B003108-3EE1-64EF-3518-ED636FCCB557}"/>
              </a:ext>
            </a:extLst>
          </p:cNvPr>
          <p:cNvPicPr>
            <a:picLocks noChangeAspect="1"/>
          </p:cNvPicPr>
          <p:nvPr/>
        </p:nvPicPr>
        <p:blipFill>
          <a:blip r:embed="rId7"/>
          <a:stretch>
            <a:fillRect/>
          </a:stretch>
        </p:blipFill>
        <p:spPr>
          <a:xfrm>
            <a:off x="10969871" y="4935156"/>
            <a:ext cx="3124636" cy="1619476"/>
          </a:xfrm>
          <a:prstGeom prst="rect">
            <a:avLst/>
          </a:prstGeom>
        </p:spPr>
      </p:pic>
    </p:spTree>
    <p:extLst>
      <p:ext uri="{BB962C8B-B14F-4D97-AF65-F5344CB8AC3E}">
        <p14:creationId xmlns:p14="http://schemas.microsoft.com/office/powerpoint/2010/main" val="51316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4037" y="1671638"/>
            <a:ext cx="5486400" cy="685800"/>
          </a:xfrm>
          <a:prstGeom prst="rect">
            <a:avLst/>
          </a:prstGeom>
          <a:noFill/>
          <a:ln/>
        </p:spPr>
        <p:txBody>
          <a:bodyPr wrap="none" lIns="0" tIns="0" rIns="0" bIns="0" rtlCol="0" anchor="t"/>
          <a:lstStyle/>
          <a:p>
            <a:pPr marL="0" indent="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Correlation Analysis</a:t>
            </a:r>
            <a:endParaRPr lang="en-US" sz="4300" dirty="0"/>
          </a:p>
        </p:txBody>
      </p:sp>
      <p:sp>
        <p:nvSpPr>
          <p:cNvPr id="3" name="Text 1"/>
          <p:cNvSpPr/>
          <p:nvPr/>
        </p:nvSpPr>
        <p:spPr>
          <a:xfrm>
            <a:off x="864037" y="2851190"/>
            <a:ext cx="12902327" cy="1580198"/>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We generate a correlation heatmap to visualize the relationships between different features. This heatmap uses color intensity to represent the strength of correlations, with darker colors indicating stronger correlations. We also create individual distribution plots for each feature using Seaborn's kdeplot function, which helps visualize the probability density of each variable.</a:t>
            </a:r>
            <a:endParaRPr lang="en-US" sz="1900" dirty="0"/>
          </a:p>
        </p:txBody>
      </p:sp>
      <p:sp>
        <p:nvSpPr>
          <p:cNvPr id="4" name="Text 2"/>
          <p:cNvSpPr/>
          <p:nvPr/>
        </p:nvSpPr>
        <p:spPr>
          <a:xfrm>
            <a:off x="864037" y="4955858"/>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Correlation Heatmap</a:t>
            </a:r>
            <a:endParaRPr lang="en-US" sz="2150" dirty="0"/>
          </a:p>
        </p:txBody>
      </p:sp>
      <p:sp>
        <p:nvSpPr>
          <p:cNvPr id="5" name="Text 3"/>
          <p:cNvSpPr/>
          <p:nvPr/>
        </p:nvSpPr>
        <p:spPr>
          <a:xfrm>
            <a:off x="864037" y="5545574"/>
            <a:ext cx="3898821" cy="790099"/>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Visualizes feature correlations using color intensity</a:t>
            </a:r>
            <a:endParaRPr lang="en-US" sz="1900" dirty="0"/>
          </a:p>
        </p:txBody>
      </p:sp>
      <p:sp>
        <p:nvSpPr>
          <p:cNvPr id="6" name="Text 4"/>
          <p:cNvSpPr/>
          <p:nvPr/>
        </p:nvSpPr>
        <p:spPr>
          <a:xfrm>
            <a:off x="5372695" y="4955858"/>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Distribution Plots</a:t>
            </a:r>
            <a:endParaRPr lang="en-US" sz="2150" dirty="0"/>
          </a:p>
        </p:txBody>
      </p:sp>
      <p:sp>
        <p:nvSpPr>
          <p:cNvPr id="7" name="Text 5"/>
          <p:cNvSpPr/>
          <p:nvPr/>
        </p:nvSpPr>
        <p:spPr>
          <a:xfrm>
            <a:off x="5372695" y="5545574"/>
            <a:ext cx="3898821" cy="790099"/>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Shows probability density for each feature</a:t>
            </a:r>
            <a:endParaRPr lang="en-US" sz="1900" dirty="0"/>
          </a:p>
        </p:txBody>
      </p:sp>
      <p:sp>
        <p:nvSpPr>
          <p:cNvPr id="8" name="Text 6"/>
          <p:cNvSpPr/>
          <p:nvPr/>
        </p:nvSpPr>
        <p:spPr>
          <a:xfrm>
            <a:off x="9881354" y="4955858"/>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Insights</a:t>
            </a:r>
            <a:endParaRPr lang="en-US" sz="2150" dirty="0"/>
          </a:p>
        </p:txBody>
      </p:sp>
      <p:sp>
        <p:nvSpPr>
          <p:cNvPr id="9" name="Text 7"/>
          <p:cNvSpPr/>
          <p:nvPr/>
        </p:nvSpPr>
        <p:spPr>
          <a:xfrm>
            <a:off x="9881354" y="5545574"/>
            <a:ext cx="3898821" cy="790099"/>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Helps identify potential predictive features and relationships</a:t>
            </a:r>
            <a:endParaRPr lang="en-US" sz="1900" dirty="0"/>
          </a:p>
        </p:txBody>
      </p:sp>
      <p:sp>
        <p:nvSpPr>
          <p:cNvPr id="10" name="Rectangle 9">
            <a:extLst>
              <a:ext uri="{FF2B5EF4-FFF2-40B4-BE49-F238E27FC236}">
                <a16:creationId xmlns:a16="http://schemas.microsoft.com/office/drawing/2014/main" id="{2AFEE19D-6AFC-1903-4BC2-7D939852ED9B}"/>
              </a:ext>
            </a:extLst>
          </p:cNvPr>
          <p:cNvSpPr/>
          <p:nvPr/>
        </p:nvSpPr>
        <p:spPr>
          <a:xfrm>
            <a:off x="12751713" y="7772400"/>
            <a:ext cx="1878687" cy="3496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1187768"/>
            <a:ext cx="6210062" cy="685800"/>
          </a:xfrm>
          <a:prstGeom prst="rect">
            <a:avLst/>
          </a:prstGeom>
          <a:noFill/>
          <a:ln/>
        </p:spPr>
        <p:txBody>
          <a:bodyPr wrap="none" lIns="0" tIns="0" rIns="0" bIns="0" rtlCol="0" anchor="t"/>
          <a:lstStyle/>
          <a:p>
            <a:pPr marL="0" indent="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Target Variable Analysis</a:t>
            </a:r>
            <a:endParaRPr lang="en-US" sz="4300" dirty="0"/>
          </a:p>
        </p:txBody>
      </p:sp>
      <p:sp>
        <p:nvSpPr>
          <p:cNvPr id="4" name="Text 1"/>
          <p:cNvSpPr/>
          <p:nvPr/>
        </p:nvSpPr>
        <p:spPr>
          <a:xfrm>
            <a:off x="6350437" y="2243852"/>
            <a:ext cx="7415927" cy="2370296"/>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We analyze the target variable 'Outcome' by grouping the data and calculating mean values for each feature based on the outcome. This helps identify differences in feature values between diabetic and non-diabetic patients. We also examine the distribution of the target variable, revealing an imbalanced dataset with 500 non-diabetic (0) and 268 diabetic (1) cases.</a:t>
            </a:r>
            <a:endParaRPr lang="en-US" sz="1900" dirty="0"/>
          </a:p>
        </p:txBody>
      </p:sp>
      <p:sp>
        <p:nvSpPr>
          <p:cNvPr id="5" name="Shape 2"/>
          <p:cNvSpPr/>
          <p:nvPr/>
        </p:nvSpPr>
        <p:spPr>
          <a:xfrm>
            <a:off x="6350437" y="4891802"/>
            <a:ext cx="7415927" cy="2150031"/>
          </a:xfrm>
          <a:prstGeom prst="roundRect">
            <a:avLst>
              <a:gd name="adj" fmla="val 17224"/>
            </a:avLst>
          </a:prstGeom>
          <a:noFill/>
          <a:ln w="15240">
            <a:solidFill>
              <a:srgbClr val="FFFFFF">
                <a:alpha val="24000"/>
              </a:srgbClr>
            </a:solidFill>
            <a:prstDash val="solid"/>
          </a:ln>
        </p:spPr>
        <p:txBody>
          <a:bodyPr/>
          <a:lstStyle/>
          <a:p>
            <a:endParaRPr lang="en-US"/>
          </a:p>
        </p:txBody>
      </p:sp>
      <p:sp>
        <p:nvSpPr>
          <p:cNvPr id="6" name="Shape 3"/>
          <p:cNvSpPr/>
          <p:nvPr/>
        </p:nvSpPr>
        <p:spPr>
          <a:xfrm>
            <a:off x="6365677" y="4907042"/>
            <a:ext cx="7385447" cy="706517"/>
          </a:xfrm>
          <a:prstGeom prst="rect">
            <a:avLst/>
          </a:prstGeom>
          <a:solidFill>
            <a:srgbClr val="FFFFFF">
              <a:alpha val="4000"/>
            </a:srgbClr>
          </a:solidFill>
          <a:ln/>
        </p:spPr>
        <p:txBody>
          <a:bodyPr/>
          <a:lstStyle/>
          <a:p>
            <a:endParaRPr lang="en-US"/>
          </a:p>
        </p:txBody>
      </p:sp>
      <p:sp>
        <p:nvSpPr>
          <p:cNvPr id="7" name="Text 4"/>
          <p:cNvSpPr/>
          <p:nvPr/>
        </p:nvSpPr>
        <p:spPr>
          <a:xfrm>
            <a:off x="6612493" y="5062776"/>
            <a:ext cx="3195280" cy="395049"/>
          </a:xfrm>
          <a:prstGeom prst="rect">
            <a:avLst/>
          </a:prstGeom>
          <a:noFill/>
          <a:ln/>
        </p:spPr>
        <p:txBody>
          <a:bodyPr wrap="non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Outcome</a:t>
            </a:r>
            <a:endParaRPr lang="en-US" sz="1900" dirty="0"/>
          </a:p>
        </p:txBody>
      </p:sp>
      <p:sp>
        <p:nvSpPr>
          <p:cNvPr id="8" name="Text 5"/>
          <p:cNvSpPr/>
          <p:nvPr/>
        </p:nvSpPr>
        <p:spPr>
          <a:xfrm>
            <a:off x="10309027" y="5062776"/>
            <a:ext cx="3195280" cy="395049"/>
          </a:xfrm>
          <a:prstGeom prst="rect">
            <a:avLst/>
          </a:prstGeom>
          <a:noFill/>
          <a:ln/>
        </p:spPr>
        <p:txBody>
          <a:bodyPr wrap="non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Count</a:t>
            </a:r>
            <a:endParaRPr lang="en-US" sz="1900" dirty="0"/>
          </a:p>
        </p:txBody>
      </p:sp>
      <p:sp>
        <p:nvSpPr>
          <p:cNvPr id="9" name="Shape 6"/>
          <p:cNvSpPr/>
          <p:nvPr/>
        </p:nvSpPr>
        <p:spPr>
          <a:xfrm>
            <a:off x="6365677" y="5613559"/>
            <a:ext cx="7385447" cy="706517"/>
          </a:xfrm>
          <a:prstGeom prst="rect">
            <a:avLst/>
          </a:prstGeom>
          <a:solidFill>
            <a:srgbClr val="000000">
              <a:alpha val="4000"/>
            </a:srgbClr>
          </a:solidFill>
          <a:ln/>
        </p:spPr>
        <p:txBody>
          <a:bodyPr/>
          <a:lstStyle/>
          <a:p>
            <a:endParaRPr lang="en-US"/>
          </a:p>
        </p:txBody>
      </p:sp>
      <p:sp>
        <p:nvSpPr>
          <p:cNvPr id="10" name="Text 7"/>
          <p:cNvSpPr/>
          <p:nvPr/>
        </p:nvSpPr>
        <p:spPr>
          <a:xfrm>
            <a:off x="6612493" y="5769293"/>
            <a:ext cx="3195280" cy="395049"/>
          </a:xfrm>
          <a:prstGeom prst="rect">
            <a:avLst/>
          </a:prstGeom>
          <a:noFill/>
          <a:ln/>
        </p:spPr>
        <p:txBody>
          <a:bodyPr wrap="non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0 (Non-diabetic)</a:t>
            </a:r>
            <a:endParaRPr lang="en-US" sz="1900" dirty="0"/>
          </a:p>
        </p:txBody>
      </p:sp>
      <p:sp>
        <p:nvSpPr>
          <p:cNvPr id="11" name="Text 8"/>
          <p:cNvSpPr/>
          <p:nvPr/>
        </p:nvSpPr>
        <p:spPr>
          <a:xfrm>
            <a:off x="10309027" y="5769293"/>
            <a:ext cx="3195280" cy="395049"/>
          </a:xfrm>
          <a:prstGeom prst="rect">
            <a:avLst/>
          </a:prstGeom>
          <a:noFill/>
          <a:ln/>
        </p:spPr>
        <p:txBody>
          <a:bodyPr wrap="non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500</a:t>
            </a:r>
            <a:endParaRPr lang="en-US" sz="1900" dirty="0"/>
          </a:p>
        </p:txBody>
      </p:sp>
      <p:sp>
        <p:nvSpPr>
          <p:cNvPr id="12" name="Shape 9"/>
          <p:cNvSpPr/>
          <p:nvPr/>
        </p:nvSpPr>
        <p:spPr>
          <a:xfrm>
            <a:off x="6365677" y="6320076"/>
            <a:ext cx="7385447" cy="706517"/>
          </a:xfrm>
          <a:prstGeom prst="rect">
            <a:avLst/>
          </a:prstGeom>
          <a:solidFill>
            <a:srgbClr val="FFFFFF">
              <a:alpha val="4000"/>
            </a:srgbClr>
          </a:solidFill>
          <a:ln/>
        </p:spPr>
        <p:txBody>
          <a:bodyPr/>
          <a:lstStyle/>
          <a:p>
            <a:endParaRPr lang="en-US"/>
          </a:p>
        </p:txBody>
      </p:sp>
      <p:sp>
        <p:nvSpPr>
          <p:cNvPr id="13" name="Text 10"/>
          <p:cNvSpPr/>
          <p:nvPr/>
        </p:nvSpPr>
        <p:spPr>
          <a:xfrm>
            <a:off x="6612493" y="6475809"/>
            <a:ext cx="3195280" cy="395049"/>
          </a:xfrm>
          <a:prstGeom prst="rect">
            <a:avLst/>
          </a:prstGeom>
          <a:noFill/>
          <a:ln/>
        </p:spPr>
        <p:txBody>
          <a:bodyPr wrap="non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1 (Diabetic)</a:t>
            </a:r>
            <a:endParaRPr lang="en-US" sz="1900" dirty="0"/>
          </a:p>
        </p:txBody>
      </p:sp>
      <p:sp>
        <p:nvSpPr>
          <p:cNvPr id="14" name="Text 11"/>
          <p:cNvSpPr/>
          <p:nvPr/>
        </p:nvSpPr>
        <p:spPr>
          <a:xfrm>
            <a:off x="10309027" y="6475809"/>
            <a:ext cx="3195280" cy="395049"/>
          </a:xfrm>
          <a:prstGeom prst="rect">
            <a:avLst/>
          </a:prstGeom>
          <a:noFill/>
          <a:ln/>
        </p:spPr>
        <p:txBody>
          <a:bodyPr wrap="non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268</a:t>
            </a:r>
            <a:endParaRPr lang="en-US" sz="1900" dirty="0"/>
          </a:p>
        </p:txBody>
      </p:sp>
      <p:sp>
        <p:nvSpPr>
          <p:cNvPr id="15" name="Rectangle 14">
            <a:extLst>
              <a:ext uri="{FF2B5EF4-FFF2-40B4-BE49-F238E27FC236}">
                <a16:creationId xmlns:a16="http://schemas.microsoft.com/office/drawing/2014/main" id="{39B9E315-BA25-EFD3-CC0E-A83B97813601}"/>
              </a:ext>
            </a:extLst>
          </p:cNvPr>
          <p:cNvSpPr/>
          <p:nvPr/>
        </p:nvSpPr>
        <p:spPr>
          <a:xfrm>
            <a:off x="12751713" y="7772400"/>
            <a:ext cx="1878687" cy="3496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0195"/>
          </a:xfrm>
          <a:prstGeom prst="rect">
            <a:avLst/>
          </a:prstGeom>
        </p:spPr>
      </p:pic>
      <p:sp>
        <p:nvSpPr>
          <p:cNvPr id="3" name="Text 0"/>
          <p:cNvSpPr/>
          <p:nvPr/>
        </p:nvSpPr>
        <p:spPr>
          <a:xfrm>
            <a:off x="6157913" y="527566"/>
            <a:ext cx="4263509" cy="532924"/>
          </a:xfrm>
          <a:prstGeom prst="rect">
            <a:avLst/>
          </a:prstGeom>
          <a:noFill/>
          <a:ln/>
        </p:spPr>
        <p:txBody>
          <a:bodyPr wrap="none" lIns="0" tIns="0" rIns="0" bIns="0" rtlCol="0" anchor="t"/>
          <a:lstStyle/>
          <a:p>
            <a:pPr marL="0" indent="0">
              <a:lnSpc>
                <a:spcPts val="4150"/>
              </a:lnSpc>
              <a:buNone/>
            </a:pPr>
            <a:r>
              <a:rPr lang="en-US" sz="3350" b="1" dirty="0">
                <a:solidFill>
                  <a:srgbClr val="F0FCFF"/>
                </a:solidFill>
                <a:latin typeface="Spline Sans Bold" pitchFamily="34" charset="0"/>
                <a:ea typeface="Spline Sans Bold" pitchFamily="34" charset="-122"/>
                <a:cs typeface="Spline Sans Bold" pitchFamily="34" charset="-120"/>
              </a:rPr>
              <a:t>Data Preprocessing</a:t>
            </a:r>
            <a:endParaRPr lang="en-US" sz="3350" dirty="0"/>
          </a:p>
        </p:txBody>
      </p:sp>
      <p:sp>
        <p:nvSpPr>
          <p:cNvPr id="4" name="Text 1"/>
          <p:cNvSpPr/>
          <p:nvPr/>
        </p:nvSpPr>
        <p:spPr>
          <a:xfrm>
            <a:off x="6157913" y="1348264"/>
            <a:ext cx="7800975" cy="1534120"/>
          </a:xfrm>
          <a:prstGeom prst="rect">
            <a:avLst/>
          </a:prstGeom>
          <a:noFill/>
          <a:ln/>
        </p:spPr>
        <p:txBody>
          <a:bodyPr wrap="square" lIns="0" tIns="0" rIns="0" bIns="0" rtlCol="0" anchor="t"/>
          <a:lstStyle/>
          <a:p>
            <a:pPr marL="0" indent="0">
              <a:lnSpc>
                <a:spcPts val="2400"/>
              </a:lnSpc>
              <a:buNone/>
            </a:pPr>
            <a:r>
              <a:rPr lang="en-US" sz="1500" dirty="0">
                <a:solidFill>
                  <a:srgbClr val="E0E4E6"/>
                </a:solidFill>
                <a:latin typeface="Barlow" pitchFamily="34" charset="0"/>
                <a:ea typeface="Barlow" pitchFamily="34" charset="-122"/>
                <a:cs typeface="Barlow" pitchFamily="34" charset="-120"/>
              </a:rPr>
              <a:t>We prepare the data for model training by splitting it into features (X) and target (y). The features are then scaled using StandardScaler to normalize the data. This scaling is crucial for many machine learning algorithms, including Support Vector Machines, to perform optimally. We then further split the data into training and testing sets, using a 80-20 split and stratifying based on the target variable to maintain class balance.</a:t>
            </a:r>
            <a:endParaRPr lang="en-US" sz="1500" dirty="0"/>
          </a:p>
        </p:txBody>
      </p:sp>
      <p:pic>
        <p:nvPicPr>
          <p:cNvPr id="5" name="Image 1" descr="preencoded.png"/>
          <p:cNvPicPr>
            <a:picLocks noChangeAspect="1"/>
          </p:cNvPicPr>
          <p:nvPr/>
        </p:nvPicPr>
        <p:blipFill>
          <a:blip r:embed="rId4"/>
          <a:stretch>
            <a:fillRect/>
          </a:stretch>
        </p:blipFill>
        <p:spPr>
          <a:xfrm>
            <a:off x="6157913" y="3098125"/>
            <a:ext cx="959287" cy="1534835"/>
          </a:xfrm>
          <a:prstGeom prst="rect">
            <a:avLst/>
          </a:prstGeom>
        </p:spPr>
      </p:pic>
      <p:sp>
        <p:nvSpPr>
          <p:cNvPr id="6" name="Text 2"/>
          <p:cNvSpPr/>
          <p:nvPr/>
        </p:nvSpPr>
        <p:spPr>
          <a:xfrm>
            <a:off x="7404973" y="3289935"/>
            <a:ext cx="2486263" cy="266343"/>
          </a:xfrm>
          <a:prstGeom prst="rect">
            <a:avLst/>
          </a:prstGeom>
          <a:noFill/>
          <a:ln/>
        </p:spPr>
        <p:txBody>
          <a:bodyPr wrap="none" lIns="0" tIns="0" rIns="0" bIns="0" rtlCol="0" anchor="t"/>
          <a:lstStyle/>
          <a:p>
            <a:pPr marL="0" indent="0" algn="l">
              <a:lnSpc>
                <a:spcPts val="2050"/>
              </a:lnSpc>
              <a:buNone/>
            </a:pPr>
            <a:r>
              <a:rPr lang="en-US" sz="1650" b="1" dirty="0">
                <a:solidFill>
                  <a:srgbClr val="E0E4E6"/>
                </a:solidFill>
                <a:latin typeface="Spline Sans Bold" pitchFamily="34" charset="0"/>
                <a:ea typeface="Spline Sans Bold" pitchFamily="34" charset="-122"/>
                <a:cs typeface="Spline Sans Bold" pitchFamily="34" charset="-120"/>
              </a:rPr>
              <a:t>Split Features and Target</a:t>
            </a:r>
            <a:endParaRPr lang="en-US" sz="1650" dirty="0"/>
          </a:p>
        </p:txBody>
      </p:sp>
      <p:sp>
        <p:nvSpPr>
          <p:cNvPr id="7" name="Text 3"/>
          <p:cNvSpPr/>
          <p:nvPr/>
        </p:nvSpPr>
        <p:spPr>
          <a:xfrm>
            <a:off x="7404973" y="3671292"/>
            <a:ext cx="6553914" cy="306824"/>
          </a:xfrm>
          <a:prstGeom prst="rect">
            <a:avLst/>
          </a:prstGeom>
          <a:noFill/>
          <a:ln/>
        </p:spPr>
        <p:txBody>
          <a:bodyPr wrap="none" lIns="0" tIns="0" rIns="0" bIns="0" rtlCol="0" anchor="t"/>
          <a:lstStyle/>
          <a:p>
            <a:pPr marL="0" indent="0" algn="l">
              <a:lnSpc>
                <a:spcPts val="2400"/>
              </a:lnSpc>
              <a:buNone/>
            </a:pPr>
            <a:r>
              <a:rPr lang="en-US" sz="1500" dirty="0">
                <a:solidFill>
                  <a:srgbClr val="E0E4E6"/>
                </a:solidFill>
                <a:latin typeface="Barlow" pitchFamily="34" charset="0"/>
                <a:ea typeface="Barlow" pitchFamily="34" charset="-122"/>
                <a:cs typeface="Barlow" pitchFamily="34" charset="-120"/>
              </a:rPr>
              <a:t>Separate X and y</a:t>
            </a:r>
            <a:endParaRPr lang="en-US" sz="1500" dirty="0"/>
          </a:p>
        </p:txBody>
      </p:sp>
      <p:pic>
        <p:nvPicPr>
          <p:cNvPr id="8" name="Image 2" descr="preencoded.png"/>
          <p:cNvPicPr>
            <a:picLocks noChangeAspect="1"/>
          </p:cNvPicPr>
          <p:nvPr/>
        </p:nvPicPr>
        <p:blipFill>
          <a:blip r:embed="rId5"/>
          <a:stretch>
            <a:fillRect/>
          </a:stretch>
        </p:blipFill>
        <p:spPr>
          <a:xfrm>
            <a:off x="6157913" y="4632960"/>
            <a:ext cx="959287" cy="1534835"/>
          </a:xfrm>
          <a:prstGeom prst="rect">
            <a:avLst/>
          </a:prstGeom>
        </p:spPr>
      </p:pic>
      <p:sp>
        <p:nvSpPr>
          <p:cNvPr id="9" name="Text 4"/>
          <p:cNvSpPr/>
          <p:nvPr/>
        </p:nvSpPr>
        <p:spPr>
          <a:xfrm>
            <a:off x="7404973" y="4824770"/>
            <a:ext cx="2131695" cy="266343"/>
          </a:xfrm>
          <a:prstGeom prst="rect">
            <a:avLst/>
          </a:prstGeom>
          <a:noFill/>
          <a:ln/>
        </p:spPr>
        <p:txBody>
          <a:bodyPr wrap="none" lIns="0" tIns="0" rIns="0" bIns="0" rtlCol="0" anchor="t"/>
          <a:lstStyle/>
          <a:p>
            <a:pPr marL="0" indent="0" algn="l">
              <a:lnSpc>
                <a:spcPts val="2050"/>
              </a:lnSpc>
              <a:buNone/>
            </a:pPr>
            <a:r>
              <a:rPr lang="en-US" sz="1650" b="1" dirty="0">
                <a:solidFill>
                  <a:srgbClr val="E0E4E6"/>
                </a:solidFill>
                <a:latin typeface="Spline Sans Bold" pitchFamily="34" charset="0"/>
                <a:ea typeface="Spline Sans Bold" pitchFamily="34" charset="-122"/>
                <a:cs typeface="Spline Sans Bold" pitchFamily="34" charset="-120"/>
              </a:rPr>
              <a:t>Scale Features</a:t>
            </a:r>
            <a:endParaRPr lang="en-US" sz="1650" dirty="0"/>
          </a:p>
        </p:txBody>
      </p:sp>
      <p:sp>
        <p:nvSpPr>
          <p:cNvPr id="10" name="Text 5"/>
          <p:cNvSpPr/>
          <p:nvPr/>
        </p:nvSpPr>
        <p:spPr>
          <a:xfrm>
            <a:off x="7404973" y="5206127"/>
            <a:ext cx="6553914" cy="306824"/>
          </a:xfrm>
          <a:prstGeom prst="rect">
            <a:avLst/>
          </a:prstGeom>
          <a:noFill/>
          <a:ln/>
        </p:spPr>
        <p:txBody>
          <a:bodyPr wrap="none" lIns="0" tIns="0" rIns="0" bIns="0" rtlCol="0" anchor="t"/>
          <a:lstStyle/>
          <a:p>
            <a:pPr marL="0" indent="0" algn="l">
              <a:lnSpc>
                <a:spcPts val="2400"/>
              </a:lnSpc>
              <a:buNone/>
            </a:pPr>
            <a:r>
              <a:rPr lang="en-US" sz="1500" dirty="0">
                <a:solidFill>
                  <a:srgbClr val="E0E4E6"/>
                </a:solidFill>
                <a:latin typeface="Barlow" pitchFamily="34" charset="0"/>
                <a:ea typeface="Barlow" pitchFamily="34" charset="-122"/>
                <a:cs typeface="Barlow" pitchFamily="34" charset="-120"/>
              </a:rPr>
              <a:t>Normalize using StandardScaler</a:t>
            </a:r>
            <a:endParaRPr lang="en-US" sz="1500" dirty="0"/>
          </a:p>
        </p:txBody>
      </p:sp>
      <p:pic>
        <p:nvPicPr>
          <p:cNvPr id="11" name="Image 3" descr="preencoded.png"/>
          <p:cNvPicPr>
            <a:picLocks noChangeAspect="1"/>
          </p:cNvPicPr>
          <p:nvPr/>
        </p:nvPicPr>
        <p:blipFill>
          <a:blip r:embed="rId6"/>
          <a:stretch>
            <a:fillRect/>
          </a:stretch>
        </p:blipFill>
        <p:spPr>
          <a:xfrm>
            <a:off x="6157913" y="6167795"/>
            <a:ext cx="959287" cy="1534835"/>
          </a:xfrm>
          <a:prstGeom prst="rect">
            <a:avLst/>
          </a:prstGeom>
        </p:spPr>
      </p:pic>
      <p:sp>
        <p:nvSpPr>
          <p:cNvPr id="12" name="Text 6"/>
          <p:cNvSpPr/>
          <p:nvPr/>
        </p:nvSpPr>
        <p:spPr>
          <a:xfrm>
            <a:off x="7404973" y="6359604"/>
            <a:ext cx="2131695" cy="266343"/>
          </a:xfrm>
          <a:prstGeom prst="rect">
            <a:avLst/>
          </a:prstGeom>
          <a:noFill/>
          <a:ln/>
        </p:spPr>
        <p:txBody>
          <a:bodyPr wrap="none" lIns="0" tIns="0" rIns="0" bIns="0" rtlCol="0" anchor="t"/>
          <a:lstStyle/>
          <a:p>
            <a:pPr marL="0" indent="0" algn="l">
              <a:lnSpc>
                <a:spcPts val="2050"/>
              </a:lnSpc>
              <a:buNone/>
            </a:pPr>
            <a:r>
              <a:rPr lang="en-US" sz="1650" b="1" dirty="0">
                <a:solidFill>
                  <a:srgbClr val="E0E4E6"/>
                </a:solidFill>
                <a:latin typeface="Spline Sans Bold" pitchFamily="34" charset="0"/>
                <a:ea typeface="Spline Sans Bold" pitchFamily="34" charset="-122"/>
                <a:cs typeface="Spline Sans Bold" pitchFamily="34" charset="-120"/>
              </a:rPr>
              <a:t>Train-Test Split</a:t>
            </a:r>
            <a:endParaRPr lang="en-US" sz="1650" dirty="0"/>
          </a:p>
        </p:txBody>
      </p:sp>
      <p:sp>
        <p:nvSpPr>
          <p:cNvPr id="13" name="Text 7"/>
          <p:cNvSpPr/>
          <p:nvPr/>
        </p:nvSpPr>
        <p:spPr>
          <a:xfrm>
            <a:off x="7404973" y="6740962"/>
            <a:ext cx="6553914" cy="306824"/>
          </a:xfrm>
          <a:prstGeom prst="rect">
            <a:avLst/>
          </a:prstGeom>
          <a:noFill/>
          <a:ln/>
        </p:spPr>
        <p:txBody>
          <a:bodyPr wrap="none" lIns="0" tIns="0" rIns="0" bIns="0" rtlCol="0" anchor="t"/>
          <a:lstStyle/>
          <a:p>
            <a:pPr marL="0" indent="0" algn="l">
              <a:lnSpc>
                <a:spcPts val="2400"/>
              </a:lnSpc>
              <a:buNone/>
            </a:pPr>
            <a:r>
              <a:rPr lang="en-US" sz="1500" dirty="0">
                <a:solidFill>
                  <a:srgbClr val="E0E4E6"/>
                </a:solidFill>
                <a:latin typeface="Barlow" pitchFamily="34" charset="0"/>
                <a:ea typeface="Barlow" pitchFamily="34" charset="-122"/>
                <a:cs typeface="Barlow" pitchFamily="34" charset="-120"/>
              </a:rPr>
              <a:t>80% training, 20% testing</a:t>
            </a:r>
            <a:endParaRPr lang="en-US" sz="1500" dirty="0"/>
          </a:p>
        </p:txBody>
      </p:sp>
      <p:sp>
        <p:nvSpPr>
          <p:cNvPr id="14" name="Rectangle 13">
            <a:extLst>
              <a:ext uri="{FF2B5EF4-FFF2-40B4-BE49-F238E27FC236}">
                <a16:creationId xmlns:a16="http://schemas.microsoft.com/office/drawing/2014/main" id="{65A00F67-3B02-8554-BFF0-1E64726661CB}"/>
              </a:ext>
            </a:extLst>
          </p:cNvPr>
          <p:cNvSpPr/>
          <p:nvPr/>
        </p:nvSpPr>
        <p:spPr>
          <a:xfrm>
            <a:off x="12751713" y="7772400"/>
            <a:ext cx="1878687" cy="3496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388</TotalTime>
  <Words>885</Words>
  <Application>Microsoft Office PowerPoint</Application>
  <PresentationFormat>Custom</PresentationFormat>
  <Paragraphs>100</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Spline Sans Bold</vt:lpstr>
      <vt:lpstr>Times New Roman</vt:lpstr>
      <vt:lpstr>Barlow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syed adil</cp:lastModifiedBy>
  <cp:revision>8</cp:revision>
  <dcterms:created xsi:type="dcterms:W3CDTF">2024-11-25T09:28:02Z</dcterms:created>
  <dcterms:modified xsi:type="dcterms:W3CDTF">2024-12-03T10:28:50Z</dcterms:modified>
</cp:coreProperties>
</file>